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Lst>
  <p:sldSz cx="43891200" cy="32918400"/>
  <p:notesSz cx="6858000" cy="9144000"/>
  <p:defaultTextStyle>
    <a:defPPr>
      <a:defRPr lang="en-US"/>
    </a:defPPr>
    <a:lvl1pPr algn="l" rtl="0" fontAlgn="base">
      <a:spcBef>
        <a:spcPct val="0"/>
      </a:spcBef>
      <a:spcAft>
        <a:spcPct val="0"/>
      </a:spcAft>
      <a:defRPr sz="8600" kern="1200">
        <a:solidFill>
          <a:schemeClr val="tx1"/>
        </a:solidFill>
        <a:latin typeface="Arial" charset="0"/>
        <a:ea typeface="+mn-ea"/>
        <a:cs typeface="Arial" charset="0"/>
      </a:defRPr>
    </a:lvl1pPr>
    <a:lvl2pPr marL="457200" algn="l" rtl="0" fontAlgn="base">
      <a:spcBef>
        <a:spcPct val="0"/>
      </a:spcBef>
      <a:spcAft>
        <a:spcPct val="0"/>
      </a:spcAft>
      <a:defRPr sz="8600" kern="1200">
        <a:solidFill>
          <a:schemeClr val="tx1"/>
        </a:solidFill>
        <a:latin typeface="Arial" charset="0"/>
        <a:ea typeface="+mn-ea"/>
        <a:cs typeface="Arial" charset="0"/>
      </a:defRPr>
    </a:lvl2pPr>
    <a:lvl3pPr marL="914400" algn="l" rtl="0" fontAlgn="base">
      <a:spcBef>
        <a:spcPct val="0"/>
      </a:spcBef>
      <a:spcAft>
        <a:spcPct val="0"/>
      </a:spcAft>
      <a:defRPr sz="8600" kern="1200">
        <a:solidFill>
          <a:schemeClr val="tx1"/>
        </a:solidFill>
        <a:latin typeface="Arial" charset="0"/>
        <a:ea typeface="+mn-ea"/>
        <a:cs typeface="Arial" charset="0"/>
      </a:defRPr>
    </a:lvl3pPr>
    <a:lvl4pPr marL="1371600" algn="l" rtl="0" fontAlgn="base">
      <a:spcBef>
        <a:spcPct val="0"/>
      </a:spcBef>
      <a:spcAft>
        <a:spcPct val="0"/>
      </a:spcAft>
      <a:defRPr sz="8600" kern="1200">
        <a:solidFill>
          <a:schemeClr val="tx1"/>
        </a:solidFill>
        <a:latin typeface="Arial" charset="0"/>
        <a:ea typeface="+mn-ea"/>
        <a:cs typeface="Arial" charset="0"/>
      </a:defRPr>
    </a:lvl4pPr>
    <a:lvl5pPr marL="1828800" algn="l" rtl="0" fontAlgn="base">
      <a:spcBef>
        <a:spcPct val="0"/>
      </a:spcBef>
      <a:spcAft>
        <a:spcPct val="0"/>
      </a:spcAft>
      <a:defRPr sz="8600" kern="1200">
        <a:solidFill>
          <a:schemeClr val="tx1"/>
        </a:solidFill>
        <a:latin typeface="Arial" charset="0"/>
        <a:ea typeface="+mn-ea"/>
        <a:cs typeface="Arial" charset="0"/>
      </a:defRPr>
    </a:lvl5pPr>
    <a:lvl6pPr marL="2286000" algn="l" defTabSz="914400" rtl="0" eaLnBrk="1" latinLnBrk="0" hangingPunct="1">
      <a:defRPr sz="8600" kern="1200">
        <a:solidFill>
          <a:schemeClr val="tx1"/>
        </a:solidFill>
        <a:latin typeface="Arial" charset="0"/>
        <a:ea typeface="+mn-ea"/>
        <a:cs typeface="Arial" charset="0"/>
      </a:defRPr>
    </a:lvl6pPr>
    <a:lvl7pPr marL="2743200" algn="l" defTabSz="914400" rtl="0" eaLnBrk="1" latinLnBrk="0" hangingPunct="1">
      <a:defRPr sz="8600" kern="1200">
        <a:solidFill>
          <a:schemeClr val="tx1"/>
        </a:solidFill>
        <a:latin typeface="Arial" charset="0"/>
        <a:ea typeface="+mn-ea"/>
        <a:cs typeface="Arial" charset="0"/>
      </a:defRPr>
    </a:lvl7pPr>
    <a:lvl8pPr marL="3200400" algn="l" defTabSz="914400" rtl="0" eaLnBrk="1" latinLnBrk="0" hangingPunct="1">
      <a:defRPr sz="8600" kern="1200">
        <a:solidFill>
          <a:schemeClr val="tx1"/>
        </a:solidFill>
        <a:latin typeface="Arial" charset="0"/>
        <a:ea typeface="+mn-ea"/>
        <a:cs typeface="Arial" charset="0"/>
      </a:defRPr>
    </a:lvl8pPr>
    <a:lvl9pPr marL="3657600" algn="l" defTabSz="914400" rtl="0" eaLnBrk="1" latinLnBrk="0" hangingPunct="1">
      <a:defRPr sz="8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134" autoAdjust="0"/>
    <p:restoredTop sz="94190" autoAdjust="0"/>
  </p:normalViewPr>
  <p:slideViewPr>
    <p:cSldViewPr>
      <p:cViewPr>
        <p:scale>
          <a:sx n="50" d="100"/>
          <a:sy n="50" d="100"/>
        </p:scale>
        <p:origin x="-72" y="252"/>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9144002"/>
            <a:ext cx="36210240" cy="12451080"/>
          </a:xfrm>
        </p:spPr>
        <p:txBody>
          <a:bodyPr anchor="b"/>
          <a:lstStyle>
            <a:lvl1pPr>
              <a:defRPr sz="317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291840" y="21945600"/>
            <a:ext cx="31016448" cy="5120640"/>
          </a:xfrm>
        </p:spPr>
        <p:txBody>
          <a:bodyPr anchor="t">
            <a:normAutofit/>
          </a:bodyPr>
          <a:lstStyle>
            <a:lvl1pPr marL="0" indent="0" algn="l">
              <a:buNone/>
              <a:defRPr sz="9600">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83423-43BB-4ABE-B8E8-7811989B0BB5}"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819E1E-1EC3-41F1-863B-F4F37D38FC4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8412480" cy="2808732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6020F9C-B6E1-4151-A026-5E40F05B68C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6D166FA-2B32-4593-97DF-3497189450E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5" y="26334720"/>
            <a:ext cx="36766498" cy="5608320"/>
          </a:xfrm>
        </p:spPr>
        <p:txBody>
          <a:bodyPr anchor="t"/>
          <a:lstStyle>
            <a:lvl1pPr algn="l">
              <a:defRPr sz="173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3467105" y="18493743"/>
            <a:ext cx="29451298" cy="7840982"/>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F138AA-A0FF-4FF2-9CBD-47BD2FA71895}"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373722"/>
            <a:ext cx="17556480" cy="2203338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1214080" y="7373722"/>
            <a:ext cx="17556480" cy="2203338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735DD17-F01D-4388-8BC3-F161182B41C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7556480" cy="3070858"/>
          </a:xfrm>
        </p:spPr>
        <p:txBody>
          <a:bodyPr anchor="b">
            <a:noAutofit/>
          </a:bodyPr>
          <a:lstStyle>
            <a:lvl1pPr marL="0" indent="0" algn="ctr">
              <a:buNone/>
              <a:defRPr sz="9600" b="1">
                <a:solidFill>
                  <a:schemeClr val="tx2"/>
                </a:solidFill>
              </a:defRPr>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755648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1214080" y="7368542"/>
            <a:ext cx="17556480" cy="3070858"/>
          </a:xfrm>
        </p:spPr>
        <p:txBody>
          <a:bodyPr anchor="b">
            <a:noAutofit/>
          </a:bodyPr>
          <a:lstStyle>
            <a:lvl1pPr marL="0" indent="0" algn="ctr">
              <a:buNone/>
              <a:defRPr sz="9600" b="1">
                <a:solidFill>
                  <a:schemeClr val="tx2"/>
                </a:solidFill>
              </a:defRPr>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1214080" y="10439400"/>
            <a:ext cx="1755648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A64AA54-FB25-4BC9-83A4-F089D51861B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22C7A47-1EDB-4247-B87D-94501814AEF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01F499F-5C1A-4667-8ECE-904375F0B31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5" y="26378611"/>
            <a:ext cx="37307520" cy="2852928"/>
          </a:xfrm>
        </p:spPr>
        <p:txBody>
          <a:bodyPr anchor="b"/>
          <a:lstStyle>
            <a:lvl1pPr algn="ctr">
              <a:defRPr sz="106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1463038" y="29260800"/>
            <a:ext cx="37307525" cy="2926080"/>
          </a:xfrm>
        </p:spPr>
        <p:txBody>
          <a:bodyPr>
            <a:normAutofit/>
          </a:bodyPr>
          <a:lstStyle>
            <a:lvl1pPr marL="0" indent="0" algn="ctr">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533C3D3-1AF5-4FDF-AF6E-1F48FC96E2CD}" type="slidenum">
              <a:rPr lang="en-US" smtClean="0"/>
              <a:pPr>
                <a:defRPr/>
              </a:pPr>
              <a:t>‹#›</a:t>
            </a:fld>
            <a:endParaRPr lang="en-US"/>
          </a:p>
        </p:txBody>
      </p:sp>
      <p:sp>
        <p:nvSpPr>
          <p:cNvPr id="9" name="Content Placeholder 8"/>
          <p:cNvSpPr>
            <a:spLocks noGrp="1"/>
          </p:cNvSpPr>
          <p:nvPr>
            <p:ph sz="quarter" idx="13"/>
          </p:nvPr>
        </p:nvSpPr>
        <p:spPr>
          <a:xfrm>
            <a:off x="1463040" y="1828800"/>
            <a:ext cx="37307520" cy="23725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8410" y="26377334"/>
            <a:ext cx="37307520" cy="2854205"/>
          </a:xfrm>
        </p:spPr>
        <p:txBody>
          <a:bodyPr anchor="b"/>
          <a:lstStyle>
            <a:lvl1pPr algn="ctr">
              <a:defRPr sz="106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40599360" cy="2633472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1448410" y="29260800"/>
            <a:ext cx="37307520" cy="2940710"/>
          </a:xfrm>
        </p:spPr>
        <p:txBody>
          <a:bodyPr>
            <a:normAutofit/>
          </a:bodyPr>
          <a:lstStyle>
            <a:lvl1pPr marL="0" indent="0" algn="ctr">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D84E395E-8F59-4E8F-B9D2-80646CAD186B}"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6576000" cy="5486400"/>
          </a:xfrm>
          <a:prstGeom prst="rect">
            <a:avLst/>
          </a:prstGeom>
        </p:spPr>
        <p:txBody>
          <a:bodyPr vert="horz" lIns="438912" tIns="219456" rIns="438912" bIns="219456"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94560" y="7680960"/>
            <a:ext cx="36576000" cy="23042880"/>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40599360" y="0"/>
            <a:ext cx="3291840" cy="3291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8" name="Rectangle 7"/>
          <p:cNvSpPr/>
          <p:nvPr/>
        </p:nvSpPr>
        <p:spPr>
          <a:xfrm>
            <a:off x="40599360" y="26334720"/>
            <a:ext cx="3291840" cy="3291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6" name="Slide Number Placeholder 5"/>
          <p:cNvSpPr>
            <a:spLocks noGrp="1"/>
          </p:cNvSpPr>
          <p:nvPr>
            <p:ph type="sldNum" sz="quarter" idx="4"/>
          </p:nvPr>
        </p:nvSpPr>
        <p:spPr>
          <a:xfrm>
            <a:off x="40952582" y="27115008"/>
            <a:ext cx="2633472" cy="1901952"/>
          </a:xfrm>
          <a:prstGeom prst="bracketPair">
            <a:avLst>
              <a:gd name="adj" fmla="val 17949"/>
            </a:avLst>
          </a:prstGeom>
          <a:ln w="19050">
            <a:solidFill>
              <a:srgbClr val="FFFFFF"/>
            </a:solidFill>
          </a:ln>
        </p:spPr>
        <p:txBody>
          <a:bodyPr vert="horz" lIns="0" tIns="0" rIns="0" bIns="0" rtlCol="0" anchor="ctr"/>
          <a:lstStyle>
            <a:lvl1pPr algn="ctr">
              <a:defRPr sz="8600">
                <a:solidFill>
                  <a:srgbClr val="FFFFFF"/>
                </a:solidFill>
              </a:defRPr>
            </a:lvl1pPr>
          </a:lstStyle>
          <a:p>
            <a:pPr>
              <a:defRPr/>
            </a:pPr>
            <a:fld id="{983BE6DB-EAF8-4193-B9AB-01BD727164DF}" type="slidenum">
              <a:rPr lang="en-US" smtClean="0"/>
              <a:pPr>
                <a:defRPr/>
              </a:pPr>
              <a:t>‹#›</a:t>
            </a:fld>
            <a:endParaRPr lang="en-US"/>
          </a:p>
        </p:txBody>
      </p:sp>
      <p:sp>
        <p:nvSpPr>
          <p:cNvPr id="5" name="Footer Placeholder 4"/>
          <p:cNvSpPr>
            <a:spLocks noGrp="1"/>
          </p:cNvSpPr>
          <p:nvPr>
            <p:ph type="ftr" sz="quarter" idx="3"/>
          </p:nvPr>
        </p:nvSpPr>
        <p:spPr>
          <a:xfrm rot="16200000">
            <a:off x="36417170" y="19434048"/>
            <a:ext cx="11362949" cy="1755648"/>
          </a:xfrm>
          <a:prstGeom prst="rect">
            <a:avLst/>
          </a:prstGeom>
        </p:spPr>
        <p:txBody>
          <a:bodyPr vert="horz" lIns="438912" tIns="219456" rIns="438912" bIns="219456" rtlCol="0" anchor="ctr"/>
          <a:lstStyle>
            <a:lvl1pPr algn="r">
              <a:defRPr sz="58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36246487" y="7900416"/>
            <a:ext cx="11704315" cy="1755648"/>
          </a:xfrm>
          <a:prstGeom prst="rect">
            <a:avLst/>
          </a:prstGeom>
        </p:spPr>
        <p:txBody>
          <a:bodyPr vert="horz" lIns="438912" tIns="219456" rIns="438912" bIns="219456" rtlCol="0" anchor="ctr"/>
          <a:lstStyle>
            <a:lvl1pPr algn="l">
              <a:defRPr sz="58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389120" rtl="0" eaLnBrk="1" latinLnBrk="0" hangingPunct="1">
        <a:spcBef>
          <a:spcPct val="0"/>
        </a:spcBef>
        <a:buNone/>
        <a:defRPr sz="22100" kern="1200" cap="none" spc="-480" baseline="0">
          <a:ln>
            <a:noFill/>
          </a:ln>
          <a:solidFill>
            <a:schemeClr val="tx2"/>
          </a:solidFill>
          <a:effectLst/>
          <a:latin typeface="+mj-lt"/>
          <a:ea typeface="+mj-ea"/>
          <a:cs typeface="+mj-cs"/>
        </a:defRPr>
      </a:lvl1pPr>
    </p:titleStyle>
    <p:bodyStyle>
      <a:lvl1pPr marL="1645920" indent="-1097280" algn="l" defTabSz="4389120" rtl="0" eaLnBrk="1" latinLnBrk="0" hangingPunct="1">
        <a:spcBef>
          <a:spcPct val="20000"/>
        </a:spcBef>
        <a:buClr>
          <a:schemeClr val="accent1"/>
        </a:buClr>
        <a:buFont typeface="Arial" pitchFamily="34" charset="0"/>
        <a:buChar char="•"/>
        <a:defRPr sz="10600" kern="1200">
          <a:solidFill>
            <a:schemeClr val="tx1"/>
          </a:solidFill>
          <a:latin typeface="+mn-lt"/>
          <a:ea typeface="+mn-ea"/>
          <a:cs typeface="+mn-cs"/>
        </a:defRPr>
      </a:lvl1pPr>
      <a:lvl2pPr marL="3072384" indent="-1097280" algn="l" defTabSz="4389120" rtl="0" eaLnBrk="1" latinLnBrk="0" hangingPunct="1">
        <a:spcBef>
          <a:spcPct val="20000"/>
        </a:spcBef>
        <a:buClr>
          <a:schemeClr val="accent2"/>
        </a:buClr>
        <a:buFont typeface="Arial" pitchFamily="34" charset="0"/>
        <a:buChar char="•"/>
        <a:defRPr sz="9600" kern="1200">
          <a:solidFill>
            <a:schemeClr val="tx1"/>
          </a:solidFill>
          <a:latin typeface="+mn-lt"/>
          <a:ea typeface="+mn-ea"/>
          <a:cs typeface="+mn-cs"/>
        </a:defRPr>
      </a:lvl2pPr>
      <a:lvl3pPr marL="4828032" indent="-1097280" algn="l" defTabSz="4389120" rtl="0" eaLnBrk="1" latinLnBrk="0" hangingPunct="1">
        <a:spcBef>
          <a:spcPct val="20000"/>
        </a:spcBef>
        <a:buClr>
          <a:schemeClr val="accent3"/>
        </a:buClr>
        <a:buFont typeface="Arial" pitchFamily="34" charset="0"/>
        <a:buChar char="•"/>
        <a:defRPr sz="8600" kern="1200">
          <a:solidFill>
            <a:schemeClr val="tx1"/>
          </a:solidFill>
          <a:latin typeface="+mn-lt"/>
          <a:ea typeface="+mn-ea"/>
          <a:cs typeface="+mn-cs"/>
        </a:defRPr>
      </a:lvl3pPr>
      <a:lvl4pPr marL="6144768" indent="-1097280" algn="l" defTabSz="4389120" rtl="0" eaLnBrk="1" latinLnBrk="0" hangingPunct="1">
        <a:spcBef>
          <a:spcPct val="20000"/>
        </a:spcBef>
        <a:buClr>
          <a:schemeClr val="accent4"/>
        </a:buClr>
        <a:buFont typeface="Arial" pitchFamily="34" charset="0"/>
        <a:buChar char="•"/>
        <a:defRPr sz="7700" kern="1200">
          <a:solidFill>
            <a:schemeClr val="tx1"/>
          </a:solidFill>
          <a:latin typeface="+mn-lt"/>
          <a:ea typeface="+mn-ea"/>
          <a:cs typeface="+mn-cs"/>
        </a:defRPr>
      </a:lvl4pPr>
      <a:lvl5pPr marL="7461504" indent="-1097280" algn="l" defTabSz="4389120" rtl="0" eaLnBrk="1" latinLnBrk="0" hangingPunct="1">
        <a:spcBef>
          <a:spcPct val="20000"/>
        </a:spcBef>
        <a:buClr>
          <a:schemeClr val="accent5"/>
        </a:buClr>
        <a:buFont typeface="Arial" pitchFamily="34" charset="0"/>
        <a:buChar char="•"/>
        <a:defRPr sz="6700" kern="1200" baseline="0">
          <a:solidFill>
            <a:schemeClr val="tx1"/>
          </a:solidFill>
          <a:latin typeface="+mn-lt"/>
          <a:ea typeface="+mn-ea"/>
          <a:cs typeface="+mn-cs"/>
        </a:defRPr>
      </a:lvl5pPr>
      <a:lvl6pPr marL="8339328" indent="-877824" algn="l" defTabSz="4389120" rtl="0" eaLnBrk="1" latinLnBrk="0" hangingPunct="1">
        <a:spcBef>
          <a:spcPct val="20000"/>
        </a:spcBef>
        <a:buClr>
          <a:schemeClr val="accent1"/>
        </a:buClr>
        <a:buFont typeface="Arial" pitchFamily="34" charset="0"/>
        <a:buChar char="•"/>
        <a:defRPr sz="6700" kern="1200" baseline="0">
          <a:solidFill>
            <a:schemeClr val="tx1"/>
          </a:solidFill>
          <a:latin typeface="+mn-lt"/>
          <a:ea typeface="+mn-ea"/>
          <a:cs typeface="+mn-cs"/>
        </a:defRPr>
      </a:lvl6pPr>
      <a:lvl7pPr marL="9217152" indent="-877824" algn="l" defTabSz="4389120" rtl="0" eaLnBrk="1" latinLnBrk="0" hangingPunct="1">
        <a:spcBef>
          <a:spcPct val="20000"/>
        </a:spcBef>
        <a:buClr>
          <a:schemeClr val="accent2"/>
        </a:buClr>
        <a:buFont typeface="Arial" pitchFamily="34" charset="0"/>
        <a:buChar char="•"/>
        <a:defRPr sz="6700" kern="1200">
          <a:solidFill>
            <a:schemeClr val="tx1"/>
          </a:solidFill>
          <a:latin typeface="+mn-lt"/>
          <a:ea typeface="+mn-ea"/>
          <a:cs typeface="+mn-cs"/>
        </a:defRPr>
      </a:lvl7pPr>
      <a:lvl8pPr marL="10094976" indent="-877824" algn="l" defTabSz="4389120" rtl="0" eaLnBrk="1" latinLnBrk="0" hangingPunct="1">
        <a:spcBef>
          <a:spcPct val="20000"/>
        </a:spcBef>
        <a:buClr>
          <a:schemeClr val="accent3"/>
        </a:buClr>
        <a:buFont typeface="Arial" pitchFamily="34" charset="0"/>
        <a:buChar char="•"/>
        <a:defRPr sz="6700" kern="1200">
          <a:solidFill>
            <a:schemeClr val="tx1"/>
          </a:solidFill>
          <a:latin typeface="+mn-lt"/>
          <a:ea typeface="+mn-ea"/>
          <a:cs typeface="+mn-cs"/>
        </a:defRPr>
      </a:lvl8pPr>
      <a:lvl9pPr marL="10972800" indent="-877824" algn="l" defTabSz="4389120" rtl="0" eaLnBrk="1" latinLnBrk="0" hangingPunct="1">
        <a:spcBef>
          <a:spcPct val="20000"/>
        </a:spcBef>
        <a:buClr>
          <a:schemeClr val="accent4"/>
        </a:buClr>
        <a:buFont typeface="Arial" pitchFamily="34" charset="0"/>
        <a:buChar char="•"/>
        <a:defRPr sz="67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8"/>
          <p:cNvSpPr txBox="1">
            <a:spLocks noChangeArrowheads="1"/>
          </p:cNvSpPr>
          <p:nvPr/>
        </p:nvSpPr>
        <p:spPr bwMode="auto">
          <a:xfrm>
            <a:off x="8458200" y="914400"/>
            <a:ext cx="35433000" cy="2608263"/>
          </a:xfrm>
          <a:prstGeom prst="rect">
            <a:avLst/>
          </a:prstGeom>
          <a:noFill/>
          <a:ln w="9525">
            <a:noFill/>
            <a:miter lim="800000"/>
            <a:headEnd/>
            <a:tailEnd/>
          </a:ln>
        </p:spPr>
        <p:txBody>
          <a:bodyPr>
            <a:spAutoFit/>
          </a:bodyPr>
          <a:lstStyle/>
          <a:p>
            <a:pPr algn="ctr" defTabSz="4389438">
              <a:spcBef>
                <a:spcPct val="50000"/>
              </a:spcBef>
            </a:pPr>
            <a:r>
              <a:rPr lang="en-US" sz="6600" dirty="0" smtClean="0"/>
              <a:t>Cognitive Performance as a Function of Patterns of Sleep</a:t>
            </a:r>
            <a:endParaRPr lang="en-US" sz="6600" dirty="0"/>
          </a:p>
          <a:p>
            <a:pPr algn="ctr" defTabSz="4389438">
              <a:spcBef>
                <a:spcPct val="50000"/>
              </a:spcBef>
            </a:pPr>
            <a:r>
              <a:rPr lang="en-US" sz="6600" dirty="0" smtClean="0"/>
              <a:t>Nicholas J. </a:t>
            </a:r>
            <a:r>
              <a:rPr lang="en-US" sz="6600" dirty="0" err="1" smtClean="0"/>
              <a:t>Ullrich</a:t>
            </a:r>
            <a:r>
              <a:rPr lang="en-US" sz="6600" dirty="0" smtClean="0"/>
              <a:t> III, </a:t>
            </a:r>
            <a:r>
              <a:rPr lang="en-US" sz="6600" dirty="0"/>
              <a:t>St. Joseph’s College, New York</a:t>
            </a:r>
          </a:p>
        </p:txBody>
      </p:sp>
      <p:sp>
        <p:nvSpPr>
          <p:cNvPr id="1029" name="Text Box 9"/>
          <p:cNvSpPr txBox="1">
            <a:spLocks noChangeArrowheads="1"/>
          </p:cNvSpPr>
          <p:nvPr/>
        </p:nvSpPr>
        <p:spPr bwMode="auto">
          <a:xfrm>
            <a:off x="1371600" y="4038600"/>
            <a:ext cx="13868400" cy="5715000"/>
          </a:xfrm>
          <a:prstGeom prst="rect">
            <a:avLst/>
          </a:prstGeom>
          <a:solidFill>
            <a:schemeClr val="accent1"/>
          </a:solidFill>
          <a:ln w="9525">
            <a:noFill/>
            <a:miter lim="800000"/>
            <a:headEnd/>
            <a:tailEnd/>
          </a:ln>
        </p:spPr>
        <p:txBody>
          <a:bodyPr wrap="square">
            <a:spAutoFit/>
          </a:bodyPr>
          <a:lstStyle/>
          <a:p>
            <a:pPr algn="ctr" defTabSz="4389438">
              <a:spcBef>
                <a:spcPct val="50000"/>
              </a:spcBef>
            </a:pPr>
            <a:r>
              <a:rPr lang="en-US" sz="4000" b="1" dirty="0"/>
              <a:t>Abstract</a:t>
            </a:r>
          </a:p>
          <a:p>
            <a:pPr algn="ctr" defTabSz="4389438">
              <a:spcBef>
                <a:spcPct val="50000"/>
              </a:spcBef>
            </a:pPr>
            <a:endParaRPr lang="en-US" sz="2800" b="1" dirty="0"/>
          </a:p>
          <a:p>
            <a:pPr defTabSz="4389438"/>
            <a:r>
              <a:rPr lang="en-US" sz="2800" dirty="0"/>
              <a:t> </a:t>
            </a:r>
            <a:r>
              <a:rPr lang="en-US" sz="2800" dirty="0" smtClean="0"/>
              <a:t>The purpose of the present study was to examine the effect of sleep pattern variation (e.g., sleeping the same amount of hours each night versus sleeping a different number of hours each night) and chronic sleep deprivation on cognitive functioning. A sample of 74 undergraduates from a small private college were asked to keep a daily sleep log for one week. At the end of the week, they performed a series of cognitive computer tasks measuring their abilities of sustain attention and memory. A moderate negative relationship was found between sleep pattern and memory among chronically sleep deprived individuals indicating that sleep deprived individuals who get erratic sleep will suffer short term memory deficits.  </a:t>
            </a:r>
            <a:endParaRPr lang="en-US" sz="2800" dirty="0"/>
          </a:p>
          <a:p>
            <a:pPr defTabSz="4389438"/>
            <a:endParaRPr lang="en-US" sz="2800" dirty="0"/>
          </a:p>
        </p:txBody>
      </p:sp>
      <p:sp>
        <p:nvSpPr>
          <p:cNvPr id="1030" name="Line 10"/>
          <p:cNvSpPr>
            <a:spLocks noChangeShapeType="1"/>
          </p:cNvSpPr>
          <p:nvPr/>
        </p:nvSpPr>
        <p:spPr bwMode="auto">
          <a:xfrm>
            <a:off x="990600" y="3581400"/>
            <a:ext cx="41910000" cy="0"/>
          </a:xfrm>
          <a:prstGeom prst="line">
            <a:avLst/>
          </a:prstGeom>
          <a:noFill/>
          <a:ln w="9525">
            <a:solidFill>
              <a:schemeClr val="tx1"/>
            </a:solidFill>
            <a:round/>
            <a:headEnd/>
            <a:tailEnd/>
          </a:ln>
        </p:spPr>
        <p:txBody>
          <a:bodyPr/>
          <a:lstStyle/>
          <a:p>
            <a:endParaRPr lang="en-US"/>
          </a:p>
        </p:txBody>
      </p:sp>
      <p:sp>
        <p:nvSpPr>
          <p:cNvPr id="1055" name="TextBox 36"/>
          <p:cNvSpPr txBox="1">
            <a:spLocks noChangeArrowheads="1"/>
          </p:cNvSpPr>
          <p:nvPr/>
        </p:nvSpPr>
        <p:spPr bwMode="auto">
          <a:xfrm>
            <a:off x="6400800" y="10210800"/>
            <a:ext cx="3352800" cy="708025"/>
          </a:xfrm>
          <a:prstGeom prst="rect">
            <a:avLst/>
          </a:prstGeom>
          <a:noFill/>
          <a:ln w="9525">
            <a:noFill/>
            <a:miter lim="800000"/>
            <a:headEnd/>
            <a:tailEnd/>
          </a:ln>
        </p:spPr>
        <p:txBody>
          <a:bodyPr>
            <a:spAutoFit/>
          </a:bodyPr>
          <a:lstStyle/>
          <a:p>
            <a:r>
              <a:rPr lang="en-US" sz="4000" b="1" dirty="0"/>
              <a:t>Introduction</a:t>
            </a:r>
          </a:p>
        </p:txBody>
      </p:sp>
      <p:sp>
        <p:nvSpPr>
          <p:cNvPr id="1063" name="TextBox 46"/>
          <p:cNvSpPr txBox="1">
            <a:spLocks noChangeArrowheads="1"/>
          </p:cNvSpPr>
          <p:nvPr/>
        </p:nvSpPr>
        <p:spPr bwMode="auto">
          <a:xfrm>
            <a:off x="6172200" y="17297400"/>
            <a:ext cx="3352800" cy="708025"/>
          </a:xfrm>
          <a:prstGeom prst="rect">
            <a:avLst/>
          </a:prstGeom>
          <a:noFill/>
          <a:ln w="9525">
            <a:noFill/>
            <a:miter lim="800000"/>
            <a:headEnd/>
            <a:tailEnd/>
          </a:ln>
        </p:spPr>
        <p:txBody>
          <a:bodyPr>
            <a:spAutoFit/>
          </a:bodyPr>
          <a:lstStyle/>
          <a:p>
            <a:pPr algn="ctr"/>
            <a:r>
              <a:rPr lang="en-US" sz="4000" b="1" dirty="0"/>
              <a:t>Method</a:t>
            </a:r>
          </a:p>
        </p:txBody>
      </p:sp>
      <p:sp>
        <p:nvSpPr>
          <p:cNvPr id="1084" name="TextBox 49"/>
          <p:cNvSpPr txBox="1">
            <a:spLocks noChangeArrowheads="1"/>
          </p:cNvSpPr>
          <p:nvPr/>
        </p:nvSpPr>
        <p:spPr bwMode="auto">
          <a:xfrm>
            <a:off x="1676400" y="18364200"/>
            <a:ext cx="13030200" cy="14096167"/>
          </a:xfrm>
          <a:prstGeom prst="rect">
            <a:avLst/>
          </a:prstGeom>
          <a:noFill/>
          <a:ln w="9525">
            <a:noFill/>
            <a:miter lim="800000"/>
            <a:headEnd/>
            <a:tailEnd/>
          </a:ln>
        </p:spPr>
        <p:txBody>
          <a:bodyPr wrap="square">
            <a:spAutoFit/>
          </a:bodyPr>
          <a:lstStyle/>
          <a:p>
            <a:pPr defTabSz="4389438">
              <a:spcBef>
                <a:spcPct val="50000"/>
              </a:spcBef>
            </a:pPr>
            <a:r>
              <a:rPr lang="en-US" sz="2400" b="1" i="1" dirty="0" smtClean="0"/>
              <a:t>Participants</a:t>
            </a:r>
          </a:p>
          <a:p>
            <a:pPr lvl="1" defTabSz="4389438">
              <a:spcBef>
                <a:spcPct val="50000"/>
              </a:spcBef>
              <a:buFont typeface="Arial" pitchFamily="34" charset="0"/>
              <a:buChar char="•"/>
            </a:pPr>
            <a:r>
              <a:rPr lang="en-US" sz="2000" dirty="0" smtClean="0"/>
              <a:t>74 undergraduate students from a small private suburban college.  </a:t>
            </a:r>
          </a:p>
          <a:p>
            <a:pPr lvl="2" defTabSz="4389438">
              <a:spcBef>
                <a:spcPct val="50000"/>
              </a:spcBef>
              <a:buFont typeface="Arial" pitchFamily="34" charset="0"/>
              <a:buChar char="•"/>
            </a:pPr>
            <a:r>
              <a:rPr lang="en-US" sz="2000" dirty="0" smtClean="0"/>
              <a:t> 83% Caucasian (n=60) </a:t>
            </a:r>
          </a:p>
          <a:p>
            <a:pPr lvl="2" defTabSz="4389438">
              <a:spcBef>
                <a:spcPct val="50000"/>
              </a:spcBef>
              <a:buFont typeface="Arial" pitchFamily="34" charset="0"/>
              <a:buChar char="•"/>
            </a:pPr>
            <a:r>
              <a:rPr lang="en-US" sz="2000" dirty="0" smtClean="0"/>
              <a:t>85% female (n=62)  </a:t>
            </a:r>
          </a:p>
          <a:p>
            <a:pPr lvl="2" defTabSz="4389438">
              <a:spcBef>
                <a:spcPct val="50000"/>
              </a:spcBef>
              <a:buFont typeface="Arial" pitchFamily="34" charset="0"/>
              <a:buChar char="•"/>
            </a:pPr>
            <a:r>
              <a:rPr lang="en-US" sz="2000" dirty="0" smtClean="0"/>
              <a:t>average age of 20.51, </a:t>
            </a:r>
            <a:r>
              <a:rPr lang="en-US" sz="2000" i="1" dirty="0" smtClean="0"/>
              <a:t>SD =</a:t>
            </a:r>
            <a:r>
              <a:rPr lang="en-US" sz="2000" dirty="0" smtClean="0"/>
              <a:t> 2.27 </a:t>
            </a:r>
          </a:p>
          <a:p>
            <a:pPr lvl="2" defTabSz="4389438">
              <a:spcBef>
                <a:spcPct val="50000"/>
              </a:spcBef>
              <a:buFont typeface="Arial" pitchFamily="34" charset="0"/>
              <a:buChar char="•"/>
            </a:pPr>
            <a:r>
              <a:rPr lang="en-US" sz="2000" dirty="0" smtClean="0"/>
              <a:t>85% juniors or sophomores (n=61) </a:t>
            </a:r>
          </a:p>
          <a:p>
            <a:pPr lvl="2" defTabSz="4389438">
              <a:spcBef>
                <a:spcPct val="50000"/>
              </a:spcBef>
              <a:buFont typeface="Arial" pitchFamily="34" charset="0"/>
              <a:buChar char="•"/>
            </a:pPr>
            <a:r>
              <a:rPr lang="en-US" sz="2000" dirty="0" smtClean="0"/>
              <a:t>94% full time students (n=68) </a:t>
            </a:r>
          </a:p>
          <a:p>
            <a:pPr lvl="2" defTabSz="4389438">
              <a:spcBef>
                <a:spcPct val="50000"/>
              </a:spcBef>
              <a:buFont typeface="Arial" pitchFamily="34" charset="0"/>
              <a:buChar char="•"/>
            </a:pPr>
            <a:r>
              <a:rPr lang="en-US" sz="2000" dirty="0" smtClean="0"/>
              <a:t>89% were employed (n=64) </a:t>
            </a:r>
          </a:p>
          <a:p>
            <a:pPr lvl="2" defTabSz="4389438">
              <a:spcBef>
                <a:spcPct val="50000"/>
              </a:spcBef>
              <a:buFont typeface="Arial" pitchFamily="34" charset="0"/>
              <a:buChar char="•"/>
            </a:pPr>
            <a:r>
              <a:rPr lang="en-US" sz="2000" dirty="0" smtClean="0"/>
              <a:t>Average work hours were 23.68, </a:t>
            </a:r>
            <a:r>
              <a:rPr lang="en-US" sz="2000" i="1" dirty="0" smtClean="0"/>
              <a:t>SD = </a:t>
            </a:r>
            <a:r>
              <a:rPr lang="en-US" sz="2000" dirty="0" smtClean="0"/>
              <a:t>8.11 hours per week.</a:t>
            </a:r>
          </a:p>
          <a:p>
            <a:pPr defTabSz="4389438">
              <a:spcBef>
                <a:spcPct val="50000"/>
              </a:spcBef>
            </a:pPr>
            <a:r>
              <a:rPr lang="en-US" sz="2400" b="1" i="1" dirty="0" smtClean="0"/>
              <a:t>Measures</a:t>
            </a:r>
          </a:p>
          <a:p>
            <a:pPr defTabSz="4389438">
              <a:spcBef>
                <a:spcPct val="50000"/>
              </a:spcBef>
              <a:tabLst>
                <a:tab pos="228600" algn="l"/>
              </a:tabLst>
            </a:pPr>
            <a:r>
              <a:rPr lang="en-US" sz="2400" b="1" i="1" dirty="0" smtClean="0"/>
              <a:t>	</a:t>
            </a:r>
            <a:r>
              <a:rPr lang="en-US" sz="2400" b="1" dirty="0" smtClean="0"/>
              <a:t>Sleep Variables</a:t>
            </a:r>
            <a:r>
              <a:rPr lang="en-US" sz="2400" b="1" i="1" dirty="0" smtClean="0"/>
              <a:t>	</a:t>
            </a:r>
          </a:p>
          <a:p>
            <a:pPr lvl="1" defTabSz="4389438">
              <a:spcBef>
                <a:spcPct val="50000"/>
              </a:spcBef>
              <a:buFont typeface="Arial" pitchFamily="34" charset="0"/>
              <a:buChar char="•"/>
            </a:pPr>
            <a:r>
              <a:rPr lang="en-US" sz="2000" i="1" dirty="0" smtClean="0"/>
              <a:t>Sleep Log: </a:t>
            </a:r>
            <a:r>
              <a:rPr lang="en-US" sz="2000" dirty="0" smtClean="0"/>
              <a:t>The sleep log was used to record the amount of hours the participants obtain over the course of one week.  Participants indicate how much nightly sleep they had each day along with any time napping.  Participants also indicated number of stimulating and depressant beverages consumed each day..</a:t>
            </a:r>
          </a:p>
          <a:p>
            <a:pPr lvl="1" defTabSz="4389438">
              <a:spcBef>
                <a:spcPct val="50000"/>
              </a:spcBef>
              <a:buFont typeface="Arial" pitchFamily="34" charset="0"/>
              <a:buChar char="•"/>
            </a:pPr>
            <a:r>
              <a:rPr lang="en-US" sz="2000" i="1" dirty="0" smtClean="0"/>
              <a:t>Stanford Sleepiness Scale: </a:t>
            </a:r>
            <a:r>
              <a:rPr lang="en-US" sz="2000" dirty="0" smtClean="0"/>
              <a:t> </a:t>
            </a:r>
          </a:p>
          <a:p>
            <a:pPr lvl="2" defTabSz="4389438">
              <a:spcBef>
                <a:spcPct val="50000"/>
              </a:spcBef>
              <a:buFont typeface="Arial" pitchFamily="34" charset="0"/>
              <a:buChar char="•"/>
            </a:pPr>
            <a:r>
              <a:rPr lang="en-US" sz="2000" dirty="0" smtClean="0"/>
              <a:t>What is your level of sleepiness at this moment? </a:t>
            </a:r>
          </a:p>
          <a:p>
            <a:pPr lvl="3" defTabSz="4389438">
              <a:spcBef>
                <a:spcPct val="50000"/>
              </a:spcBef>
              <a:buFont typeface="Arial" pitchFamily="34" charset="0"/>
              <a:buChar char="•"/>
            </a:pPr>
            <a:r>
              <a:rPr lang="en-US" sz="1600" i="1" dirty="0" smtClean="0"/>
              <a:t>1= Feeling active, vital, alert, or wide awake</a:t>
            </a:r>
          </a:p>
          <a:p>
            <a:pPr lvl="3" defTabSz="4389438">
              <a:spcBef>
                <a:spcPct val="50000"/>
              </a:spcBef>
              <a:buFont typeface="Arial" pitchFamily="34" charset="0"/>
              <a:buChar char="•"/>
            </a:pPr>
            <a:r>
              <a:rPr lang="en-US" sz="1600" i="1" dirty="0" smtClean="0"/>
              <a:t>2= Functioning at high levels, but not at peak; able to concentrate</a:t>
            </a:r>
          </a:p>
          <a:p>
            <a:pPr lvl="3" defTabSz="4389438">
              <a:spcBef>
                <a:spcPct val="50000"/>
              </a:spcBef>
              <a:buFont typeface="Arial" pitchFamily="34" charset="0"/>
              <a:buChar char="•"/>
            </a:pPr>
            <a:r>
              <a:rPr lang="en-US" sz="1600" i="1" dirty="0" smtClean="0"/>
              <a:t>3= Awake, but relaxed; responsive but not fully alert</a:t>
            </a:r>
          </a:p>
          <a:p>
            <a:pPr lvl="3" defTabSz="4389438">
              <a:spcBef>
                <a:spcPct val="50000"/>
              </a:spcBef>
              <a:buFont typeface="Arial" pitchFamily="34" charset="0"/>
              <a:buChar char="•"/>
            </a:pPr>
            <a:r>
              <a:rPr lang="en-US" sz="1600" i="1" dirty="0" smtClean="0"/>
              <a:t>4= Somewhat foggy, let down</a:t>
            </a:r>
          </a:p>
          <a:p>
            <a:pPr lvl="3" defTabSz="4389438">
              <a:spcBef>
                <a:spcPct val="50000"/>
              </a:spcBef>
              <a:buFont typeface="Arial" pitchFamily="34" charset="0"/>
              <a:buChar char="•"/>
            </a:pPr>
            <a:r>
              <a:rPr lang="en-US" sz="1600" i="1" dirty="0" smtClean="0"/>
              <a:t>5= Foggy; losing interest in remaining awake; slowed down</a:t>
            </a:r>
          </a:p>
          <a:p>
            <a:pPr lvl="3" defTabSz="4389438">
              <a:spcBef>
                <a:spcPct val="50000"/>
              </a:spcBef>
              <a:buFont typeface="Arial" pitchFamily="34" charset="0"/>
              <a:buChar char="•"/>
            </a:pPr>
            <a:r>
              <a:rPr lang="en-US" sz="1600" i="1" dirty="0" smtClean="0"/>
              <a:t>6= Sleepy, woozy, fighting sleep; prefer to lie down</a:t>
            </a:r>
          </a:p>
          <a:p>
            <a:pPr lvl="3" defTabSz="4389438">
              <a:spcBef>
                <a:spcPct val="50000"/>
              </a:spcBef>
              <a:buFont typeface="Arial" pitchFamily="34" charset="0"/>
              <a:buChar char="•"/>
            </a:pPr>
            <a:r>
              <a:rPr lang="en-US" sz="1600" i="1" dirty="0" smtClean="0"/>
              <a:t>7= No longer fighting sleep, sleep onset soon; having dream-like thoughts</a:t>
            </a:r>
            <a:endParaRPr lang="en-US" sz="2000" dirty="0" smtClean="0"/>
          </a:p>
          <a:p>
            <a:pPr lvl="1" defTabSz="4389438">
              <a:spcBef>
                <a:spcPct val="50000"/>
              </a:spcBef>
              <a:buFont typeface="Arial" pitchFamily="34" charset="0"/>
              <a:buChar char="•"/>
            </a:pPr>
            <a:r>
              <a:rPr lang="en-US" sz="2000" i="1" dirty="0" smtClean="0"/>
              <a:t>Perceived Sleep Need: </a:t>
            </a:r>
          </a:p>
          <a:p>
            <a:pPr lvl="2" defTabSz="4389438">
              <a:spcBef>
                <a:spcPct val="50000"/>
              </a:spcBef>
              <a:buFont typeface="Arial" pitchFamily="34" charset="0"/>
              <a:buChar char="•"/>
            </a:pPr>
            <a:r>
              <a:rPr lang="en-US" sz="2000" i="1" dirty="0" smtClean="0"/>
              <a:t>How many hours do you believe you need to get a good nights rest and function well the next day</a:t>
            </a:r>
            <a:r>
              <a:rPr lang="en-US" sz="2000" dirty="0" smtClean="0"/>
              <a:t>?</a:t>
            </a:r>
          </a:p>
          <a:p>
            <a:pPr marL="0" lvl="2" defTabSz="4389438">
              <a:spcBef>
                <a:spcPct val="50000"/>
              </a:spcBef>
              <a:tabLst>
                <a:tab pos="285750" algn="l"/>
              </a:tabLst>
            </a:pPr>
            <a:r>
              <a:rPr lang="en-US" sz="2400" b="1" dirty="0" smtClean="0"/>
              <a:t>	Cognitive Variables</a:t>
            </a:r>
          </a:p>
          <a:p>
            <a:pPr lvl="1" defTabSz="4389438">
              <a:spcBef>
                <a:spcPct val="50000"/>
              </a:spcBef>
              <a:buFont typeface="Arial" pitchFamily="34" charset="0"/>
              <a:buChar char="•"/>
            </a:pPr>
            <a:r>
              <a:rPr lang="en-US" sz="2000" i="1" dirty="0" smtClean="0"/>
              <a:t>PEBL Perceptual Vigilance Task:  </a:t>
            </a:r>
            <a:r>
              <a:rPr lang="en-US" sz="2000" dirty="0" smtClean="0"/>
              <a:t>Computer based measure of sustained attention adapted from Psychomotor Vigilance Task (Wilkinson &amp; Houghton, 1982) and includes 3 subscales:  (1) number correct, (2) number of attention lapses, and (3) number of too fast reactions . </a:t>
            </a:r>
          </a:p>
          <a:p>
            <a:pPr lvl="1" defTabSz="4389438">
              <a:spcBef>
                <a:spcPct val="50000"/>
              </a:spcBef>
              <a:buFont typeface="Arial" pitchFamily="34" charset="0"/>
              <a:buChar char="•"/>
            </a:pPr>
            <a:r>
              <a:rPr lang="en-US" sz="2000" i="1" dirty="0" smtClean="0"/>
              <a:t>PEBL Digit Span</a:t>
            </a:r>
            <a:r>
              <a:rPr lang="en-US" sz="2000" dirty="0" smtClean="0"/>
              <a:t>: Computer based measure of short term memory.  Test consists of 16 trials asking participants to recall a series of numbers presented in a sequence.  </a:t>
            </a:r>
          </a:p>
          <a:p>
            <a:pPr defTabSz="4389438">
              <a:spcBef>
                <a:spcPct val="50000"/>
              </a:spcBef>
            </a:pPr>
            <a:endParaRPr lang="en-US" sz="2000" dirty="0"/>
          </a:p>
          <a:p>
            <a:pPr defTabSz="4389438">
              <a:spcBef>
                <a:spcPct val="50000"/>
              </a:spcBef>
            </a:pPr>
            <a:endParaRPr lang="en-US" sz="2000" dirty="0"/>
          </a:p>
        </p:txBody>
      </p:sp>
      <p:sp>
        <p:nvSpPr>
          <p:cNvPr id="1085" name="TextBox 50"/>
          <p:cNvSpPr txBox="1">
            <a:spLocks noChangeArrowheads="1"/>
          </p:cNvSpPr>
          <p:nvPr/>
        </p:nvSpPr>
        <p:spPr bwMode="auto">
          <a:xfrm>
            <a:off x="20802600" y="7620000"/>
            <a:ext cx="3352800" cy="708025"/>
          </a:xfrm>
          <a:prstGeom prst="rect">
            <a:avLst/>
          </a:prstGeom>
          <a:noFill/>
          <a:ln w="9525">
            <a:noFill/>
            <a:miter lim="800000"/>
            <a:headEnd/>
            <a:tailEnd/>
          </a:ln>
        </p:spPr>
        <p:txBody>
          <a:bodyPr>
            <a:spAutoFit/>
          </a:bodyPr>
          <a:lstStyle/>
          <a:p>
            <a:pPr algn="ctr"/>
            <a:r>
              <a:rPr lang="en-US" sz="4000" b="1" dirty="0"/>
              <a:t>Results</a:t>
            </a:r>
          </a:p>
        </p:txBody>
      </p:sp>
      <p:sp>
        <p:nvSpPr>
          <p:cNvPr id="1086" name="TextBox 51"/>
          <p:cNvSpPr txBox="1">
            <a:spLocks noChangeArrowheads="1"/>
          </p:cNvSpPr>
          <p:nvPr/>
        </p:nvSpPr>
        <p:spPr bwMode="auto">
          <a:xfrm>
            <a:off x="15849600" y="8839200"/>
            <a:ext cx="13868400" cy="461665"/>
          </a:xfrm>
          <a:prstGeom prst="rect">
            <a:avLst/>
          </a:prstGeom>
          <a:noFill/>
          <a:ln w="9525">
            <a:noFill/>
            <a:miter lim="800000"/>
            <a:headEnd/>
            <a:tailEnd/>
          </a:ln>
        </p:spPr>
        <p:txBody>
          <a:bodyPr wrap="square">
            <a:spAutoFit/>
          </a:bodyPr>
          <a:lstStyle/>
          <a:p>
            <a:pPr algn="ctr"/>
            <a:r>
              <a:rPr lang="en-US" sz="2400" b="1" dirty="0"/>
              <a:t>Descriptive statistics: Means, Standard Deviations, </a:t>
            </a:r>
            <a:r>
              <a:rPr lang="en-US" sz="2400" b="1" dirty="0" smtClean="0"/>
              <a:t>and </a:t>
            </a:r>
            <a:r>
              <a:rPr lang="en-US" sz="2400" b="1" dirty="0" err="1"/>
              <a:t>Skewness</a:t>
            </a:r>
            <a:endParaRPr lang="en-US" sz="2400" b="1" dirty="0"/>
          </a:p>
        </p:txBody>
      </p:sp>
      <p:sp>
        <p:nvSpPr>
          <p:cNvPr id="1087" name="TextBox 53"/>
          <p:cNvSpPr txBox="1">
            <a:spLocks noChangeArrowheads="1"/>
          </p:cNvSpPr>
          <p:nvPr/>
        </p:nvSpPr>
        <p:spPr bwMode="auto">
          <a:xfrm>
            <a:off x="17449800" y="16611600"/>
            <a:ext cx="10668000" cy="461665"/>
          </a:xfrm>
          <a:prstGeom prst="rect">
            <a:avLst/>
          </a:prstGeom>
          <a:noFill/>
          <a:ln w="9525">
            <a:noFill/>
            <a:miter lim="800000"/>
            <a:headEnd/>
            <a:tailEnd/>
          </a:ln>
        </p:spPr>
        <p:txBody>
          <a:bodyPr wrap="square">
            <a:spAutoFit/>
          </a:bodyPr>
          <a:lstStyle/>
          <a:p>
            <a:r>
              <a:rPr lang="en-US" sz="2400" b="1" dirty="0" smtClean="0"/>
              <a:t>Differences between Sleep Deprived and Non Sleep Deprived groups </a:t>
            </a:r>
            <a:endParaRPr lang="en-US" sz="2400" b="1" dirty="0"/>
          </a:p>
        </p:txBody>
      </p:sp>
      <p:sp>
        <p:nvSpPr>
          <p:cNvPr id="1090" name="TextBox 54"/>
          <p:cNvSpPr txBox="1">
            <a:spLocks noChangeArrowheads="1"/>
          </p:cNvSpPr>
          <p:nvPr/>
        </p:nvSpPr>
        <p:spPr bwMode="auto">
          <a:xfrm>
            <a:off x="30937200" y="12268200"/>
            <a:ext cx="11125200" cy="1631216"/>
          </a:xfrm>
          <a:prstGeom prst="rect">
            <a:avLst/>
          </a:prstGeom>
          <a:noFill/>
          <a:ln w="9525">
            <a:noFill/>
            <a:miter lim="800000"/>
            <a:headEnd/>
            <a:tailEnd/>
          </a:ln>
        </p:spPr>
        <p:txBody>
          <a:bodyPr wrap="square">
            <a:spAutoFit/>
          </a:bodyPr>
          <a:lstStyle/>
          <a:p>
            <a:r>
              <a:rPr lang="en-US" sz="2000" dirty="0" smtClean="0"/>
              <a:t>Among the sleep deprived participants, Pearson’s coefficient indicated a moderate negative relationship (</a:t>
            </a:r>
            <a:r>
              <a:rPr lang="en-US" sz="2000" i="1" dirty="0" smtClean="0"/>
              <a:t>r</a:t>
            </a:r>
            <a:r>
              <a:rPr lang="en-US" sz="2000" dirty="0" smtClean="0"/>
              <a:t>(22) = .54, </a:t>
            </a:r>
            <a:r>
              <a:rPr lang="en-US" sz="2000" i="1" dirty="0" smtClean="0"/>
              <a:t>p</a:t>
            </a:r>
            <a:r>
              <a:rPr lang="en-US" sz="2000" u="sng" dirty="0" smtClean="0"/>
              <a:t>&lt;.</a:t>
            </a:r>
            <a:r>
              <a:rPr lang="en-US" sz="2000" dirty="0" smtClean="0"/>
              <a:t>05) between Sleep inconsistency and STM. The effect was strong (</a:t>
            </a:r>
            <a:r>
              <a:rPr lang="en-US" sz="2000" i="1" dirty="0" smtClean="0"/>
              <a:t>R</a:t>
            </a:r>
            <a:r>
              <a:rPr lang="en-US" sz="2000" baseline="30000" dirty="0" smtClean="0"/>
              <a:t>2</a:t>
            </a:r>
            <a:r>
              <a:rPr lang="en-US" sz="2000" dirty="0" smtClean="0"/>
              <a:t> = .29) in that Sleep consistency predicts 29% of the variability  in short term memory.  In contrast, their was no significant relationship between sleep inconsistency and short term memory in the none sleep deprived group.</a:t>
            </a:r>
            <a:endParaRPr lang="en-US" sz="2000" dirty="0"/>
          </a:p>
        </p:txBody>
      </p:sp>
      <p:graphicFrame>
        <p:nvGraphicFramePr>
          <p:cNvPr id="50" name="Table 49"/>
          <p:cNvGraphicFramePr>
            <a:graphicFrameLocks noGrp="1"/>
          </p:cNvGraphicFramePr>
          <p:nvPr/>
        </p:nvGraphicFramePr>
        <p:xfrm>
          <a:off x="16916400" y="26136600"/>
          <a:ext cx="12052303" cy="4831080"/>
        </p:xfrm>
        <a:graphic>
          <a:graphicData uri="http://schemas.openxmlformats.org/drawingml/2006/table">
            <a:tbl>
              <a:tblPr firstRow="1" bandRow="1">
                <a:tableStyleId>{5C22544A-7EE6-4342-B048-85BDC9FD1C3A}</a:tableStyleId>
              </a:tblPr>
              <a:tblGrid>
                <a:gridCol w="1219200"/>
                <a:gridCol w="1219200"/>
                <a:gridCol w="914400"/>
                <a:gridCol w="762000"/>
                <a:gridCol w="914400"/>
                <a:gridCol w="838200"/>
                <a:gridCol w="966254"/>
                <a:gridCol w="890180"/>
                <a:gridCol w="1252365"/>
                <a:gridCol w="929801"/>
                <a:gridCol w="1066800"/>
                <a:gridCol w="1079503"/>
              </a:tblGrid>
              <a:tr h="533400">
                <a:tc gridSpan="2">
                  <a:txBody>
                    <a:bodyPr/>
                    <a:lstStyle/>
                    <a:p>
                      <a:endParaRPr lang="en-US" sz="1800" dirty="0"/>
                    </a:p>
                  </a:txBody>
                  <a:tcPr/>
                </a:tc>
                <a:tc hMerge="1">
                  <a:txBody>
                    <a:bodyPr/>
                    <a:lstStyle/>
                    <a:p>
                      <a:endParaRPr lang="en-US"/>
                    </a:p>
                  </a:txBody>
                  <a:tcPr/>
                </a:tc>
                <a:tc gridSpan="4">
                  <a:txBody>
                    <a:bodyPr/>
                    <a:lstStyle/>
                    <a:p>
                      <a:pPr algn="ctr"/>
                      <a:r>
                        <a:rPr lang="en-US" sz="1800" dirty="0" smtClean="0"/>
                        <a:t>Sleep</a:t>
                      </a:r>
                      <a:endParaRPr lang="en-US" sz="1800" dirty="0"/>
                    </a:p>
                  </a:txBody>
                  <a:tcPr/>
                </a:tc>
                <a:tc hMerge="1">
                  <a:txBody>
                    <a:bodyPr/>
                    <a:lstStyle/>
                    <a:p>
                      <a:pPr algn="ctr"/>
                      <a:endParaRPr lang="en-US" sz="1800" dirty="0"/>
                    </a:p>
                  </a:txBody>
                  <a:tcPr/>
                </a:tc>
                <a:tc hMerge="1">
                  <a:txBody>
                    <a:bodyPr/>
                    <a:lstStyle/>
                    <a:p>
                      <a:pPr algn="ctr"/>
                      <a:endParaRPr lang="en-US" sz="1800" dirty="0"/>
                    </a:p>
                  </a:txBody>
                  <a:tcPr/>
                </a:tc>
                <a:tc hMerge="1">
                  <a:txBody>
                    <a:bodyPr/>
                    <a:lstStyle/>
                    <a:p>
                      <a:pPr algn="ctr"/>
                      <a:endParaRPr lang="en-US" sz="1800" dirty="0"/>
                    </a:p>
                  </a:txBody>
                  <a:tcPr/>
                </a:tc>
                <a:tc gridSpan="4">
                  <a:txBody>
                    <a:bodyPr/>
                    <a:lstStyle/>
                    <a:p>
                      <a:pPr marL="0" marR="0" indent="0" algn="ctr" defTabSz="4385616" rtl="0" eaLnBrk="1" fontAlgn="auto" latinLnBrk="0" hangingPunct="1">
                        <a:lnSpc>
                          <a:spcPct val="100000"/>
                        </a:lnSpc>
                        <a:spcBef>
                          <a:spcPts val="0"/>
                        </a:spcBef>
                        <a:spcAft>
                          <a:spcPts val="0"/>
                        </a:spcAft>
                        <a:buClrTx/>
                        <a:buSzTx/>
                        <a:buFontTx/>
                        <a:buNone/>
                        <a:tabLst/>
                        <a:defRPr/>
                      </a:pPr>
                      <a:r>
                        <a:rPr lang="en-US" sz="1800" dirty="0" smtClean="0"/>
                        <a:t>Cognitive</a:t>
                      </a:r>
                      <a:endParaRPr lang="en-US" sz="1800" dirty="0"/>
                    </a:p>
                  </a:txBody>
                  <a:tcPr/>
                </a:tc>
                <a:tc hMerge="1">
                  <a:txBody>
                    <a:bodyPr/>
                    <a:lstStyle/>
                    <a:p>
                      <a:pPr algn="ctr"/>
                      <a:endParaRPr lang="en-US" sz="1800" dirty="0"/>
                    </a:p>
                  </a:txBody>
                  <a:tcPr/>
                </a:tc>
                <a:tc hMerge="1">
                  <a:txBody>
                    <a:bodyPr/>
                    <a:lstStyle/>
                    <a:p>
                      <a:pPr algn="ctr"/>
                      <a:endParaRPr lang="en-US" sz="1800" dirty="0"/>
                    </a:p>
                  </a:txBody>
                  <a:tcPr/>
                </a:tc>
                <a:tc hMerge="1">
                  <a:txBody>
                    <a:bodyPr/>
                    <a:lstStyle/>
                    <a:p>
                      <a:pPr algn="ctr"/>
                      <a:endParaRPr lang="en-US" sz="1800" dirty="0"/>
                    </a:p>
                  </a:txBody>
                  <a:tcPr/>
                </a:tc>
                <a:tc gridSpan="2">
                  <a:txBody>
                    <a:bodyPr/>
                    <a:lstStyle/>
                    <a:p>
                      <a:pPr algn="ctr"/>
                      <a:r>
                        <a:rPr lang="en-US" sz="1800" dirty="0" smtClean="0"/>
                        <a:t>Sleep</a:t>
                      </a:r>
                      <a:r>
                        <a:rPr lang="en-US" sz="1800" baseline="0" dirty="0" smtClean="0"/>
                        <a:t> Deprived</a:t>
                      </a:r>
                      <a:endParaRPr lang="en-US" sz="1800" dirty="0"/>
                    </a:p>
                  </a:txBody>
                  <a:tcPr/>
                </a:tc>
                <a:tc hMerge="1">
                  <a:txBody>
                    <a:bodyPr/>
                    <a:lstStyle/>
                    <a:p>
                      <a:pPr algn="ctr"/>
                      <a:endParaRPr lang="en-US" sz="1800" dirty="0"/>
                    </a:p>
                  </a:txBody>
                  <a:tcPr/>
                </a:tc>
              </a:tr>
              <a:tr h="381000">
                <a:tc gridSpan="2">
                  <a:txBody>
                    <a:bodyPr/>
                    <a:lstStyle/>
                    <a:p>
                      <a:r>
                        <a:rPr lang="en-US" sz="1800" dirty="0" smtClean="0"/>
                        <a:t>Variable</a:t>
                      </a:r>
                      <a:endParaRPr lang="en-US" sz="1800" dirty="0"/>
                    </a:p>
                  </a:txBody>
                  <a:tcPr/>
                </a:tc>
                <a:tc hMerge="1">
                  <a:txBody>
                    <a:bodyPr/>
                    <a:lstStyle/>
                    <a:p>
                      <a:endParaRPr lang="en-US"/>
                    </a:p>
                  </a:txBody>
                  <a:tcPr/>
                </a:tc>
                <a:tc>
                  <a:txBody>
                    <a:bodyPr/>
                    <a:lstStyle/>
                    <a:p>
                      <a:pPr algn="ctr"/>
                      <a:r>
                        <a:rPr lang="en-US" sz="1800" dirty="0" smtClean="0"/>
                        <a:t>TWS</a:t>
                      </a:r>
                    </a:p>
                  </a:txBody>
                  <a:tcPr/>
                </a:tc>
                <a:tc>
                  <a:txBody>
                    <a:bodyPr/>
                    <a:lstStyle/>
                    <a:p>
                      <a:pPr algn="ctr"/>
                      <a:r>
                        <a:rPr lang="en-US" sz="1800" dirty="0" smtClean="0"/>
                        <a:t>SI</a:t>
                      </a:r>
                      <a:endParaRPr lang="en-US" sz="1800" dirty="0"/>
                    </a:p>
                  </a:txBody>
                  <a:tcPr/>
                </a:tc>
                <a:tc>
                  <a:txBody>
                    <a:bodyPr/>
                    <a:lstStyle/>
                    <a:p>
                      <a:pPr algn="ctr"/>
                      <a:r>
                        <a:rPr lang="en-US" sz="1800" dirty="0" smtClean="0"/>
                        <a:t> PSN</a:t>
                      </a:r>
                      <a:endParaRPr lang="en-US" sz="1800" dirty="0"/>
                    </a:p>
                  </a:txBody>
                  <a:tcPr/>
                </a:tc>
                <a:tc>
                  <a:txBody>
                    <a:bodyPr/>
                    <a:lstStyle/>
                    <a:p>
                      <a:pPr algn="ctr"/>
                      <a:r>
                        <a:rPr lang="en-US" sz="1800" dirty="0" smtClean="0"/>
                        <a:t>PT</a:t>
                      </a:r>
                      <a:endParaRPr lang="en-US" sz="1800" dirty="0"/>
                    </a:p>
                  </a:txBody>
                  <a:tcPr/>
                </a:tc>
                <a:tc>
                  <a:txBody>
                    <a:bodyPr/>
                    <a:lstStyle/>
                    <a:p>
                      <a:pPr marL="0" marR="0" indent="0" algn="ctr" defTabSz="4385616" rtl="0" eaLnBrk="1" fontAlgn="auto" latinLnBrk="0" hangingPunct="1">
                        <a:lnSpc>
                          <a:spcPct val="100000"/>
                        </a:lnSpc>
                        <a:spcBef>
                          <a:spcPts val="0"/>
                        </a:spcBef>
                        <a:spcAft>
                          <a:spcPts val="0"/>
                        </a:spcAft>
                        <a:buClrTx/>
                        <a:buSzTx/>
                        <a:buFontTx/>
                        <a:buNone/>
                        <a:tabLst/>
                        <a:defRPr/>
                      </a:pPr>
                      <a:r>
                        <a:rPr lang="en-US" sz="1800" dirty="0" smtClean="0"/>
                        <a:t>STM</a:t>
                      </a:r>
                      <a:endParaRPr lang="en-US" sz="1800" dirty="0"/>
                    </a:p>
                  </a:txBody>
                  <a:tcPr/>
                </a:tc>
                <a:tc>
                  <a:txBody>
                    <a:bodyPr/>
                    <a:lstStyle/>
                    <a:p>
                      <a:pPr algn="ctr"/>
                      <a:r>
                        <a:rPr lang="en-US" sz="1800" dirty="0" smtClean="0"/>
                        <a:t>AL</a:t>
                      </a:r>
                      <a:endParaRPr lang="en-US" sz="1800" dirty="0"/>
                    </a:p>
                  </a:txBody>
                  <a:tcPr/>
                </a:tc>
                <a:tc>
                  <a:txBody>
                    <a:bodyPr/>
                    <a:lstStyle/>
                    <a:p>
                      <a:pPr algn="ctr"/>
                      <a:r>
                        <a:rPr lang="en-US" sz="1800" dirty="0" smtClean="0"/>
                        <a:t>OR</a:t>
                      </a:r>
                      <a:endParaRPr lang="en-US" sz="1800" dirty="0"/>
                    </a:p>
                  </a:txBody>
                  <a:tcPr/>
                </a:tc>
                <a:tc>
                  <a:txBody>
                    <a:bodyPr/>
                    <a:lstStyle/>
                    <a:p>
                      <a:pPr algn="ctr"/>
                      <a:r>
                        <a:rPr lang="en-US" sz="1800" dirty="0" smtClean="0"/>
                        <a:t>CR</a:t>
                      </a:r>
                      <a:endParaRPr lang="en-US" sz="1800" dirty="0"/>
                    </a:p>
                  </a:txBody>
                  <a:tcPr/>
                </a:tc>
                <a:tc>
                  <a:txBody>
                    <a:bodyPr/>
                    <a:lstStyle/>
                    <a:p>
                      <a:pPr algn="ctr"/>
                      <a:r>
                        <a:rPr lang="en-US" sz="1800" i="1" dirty="0" smtClean="0"/>
                        <a:t>M</a:t>
                      </a:r>
                      <a:endParaRPr lang="en-US" sz="1800" i="1" dirty="0"/>
                    </a:p>
                  </a:txBody>
                  <a:tcPr/>
                </a:tc>
                <a:tc>
                  <a:txBody>
                    <a:bodyPr/>
                    <a:lstStyle/>
                    <a:p>
                      <a:pPr algn="ctr"/>
                      <a:r>
                        <a:rPr lang="en-US" sz="1800" i="1" dirty="0" smtClean="0"/>
                        <a:t>SD</a:t>
                      </a:r>
                      <a:endParaRPr lang="en-US" sz="1800" i="1" dirty="0"/>
                    </a:p>
                  </a:txBody>
                  <a:tcPr/>
                </a:tc>
              </a:tr>
              <a:tr h="381320">
                <a:tc gridSpan="2">
                  <a:txBody>
                    <a:bodyPr/>
                    <a:lstStyle/>
                    <a:p>
                      <a:r>
                        <a:rPr lang="en-US" sz="1800" dirty="0" smtClean="0"/>
                        <a:t>Sleep</a:t>
                      </a:r>
                    </a:p>
                  </a:txBody>
                  <a:tcPr/>
                </a:tc>
                <a:tc hMerge="1">
                  <a:txBody>
                    <a:bodyPr/>
                    <a:lstStyle/>
                    <a:p>
                      <a:endParaRPr lang="en-US"/>
                    </a:p>
                  </a:txBody>
                  <a:tcPr/>
                </a:tc>
                <a:tc>
                  <a:txBody>
                    <a:bodyPr/>
                    <a:lstStyle/>
                    <a:p>
                      <a:pPr>
                        <a:tabLst>
                          <a:tab pos="228600" algn="l"/>
                        </a:tabLst>
                      </a:pPr>
                      <a:endParaRPr lang="en-US" sz="1800" dirty="0"/>
                    </a:p>
                  </a:txBody>
                  <a:tcPr/>
                </a:tc>
                <a:tc>
                  <a:txBody>
                    <a:bodyPr/>
                    <a:lstStyle/>
                    <a:p>
                      <a:endParaRPr lang="en-US" sz="1800" dirty="0"/>
                    </a:p>
                  </a:txBody>
                  <a:tcPr/>
                </a:tc>
                <a:tc>
                  <a:txBody>
                    <a:bodyPr/>
                    <a:lstStyle/>
                    <a:p>
                      <a:pPr>
                        <a:tabLst>
                          <a:tab pos="228600" algn="dec"/>
                        </a:tabLst>
                      </a:pPr>
                      <a:r>
                        <a:rPr lang="en-US" sz="1800" dirty="0" smtClean="0"/>
                        <a:t> 	</a:t>
                      </a: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a:tabLst>
                          <a:tab pos="285750" algn="dec"/>
                        </a:tabLst>
                      </a:pPr>
                      <a:r>
                        <a:rPr lang="en-US" sz="1800" dirty="0" smtClean="0"/>
                        <a:t>	</a:t>
                      </a:r>
                      <a:endParaRPr lang="en-US" sz="1800" dirty="0"/>
                    </a:p>
                  </a:txBody>
                  <a:tcPr/>
                </a:tc>
                <a:tc>
                  <a:txBody>
                    <a:bodyPr/>
                    <a:lstStyle/>
                    <a:p>
                      <a:pPr>
                        <a:tabLst>
                          <a:tab pos="285750" algn="dec"/>
                        </a:tabLst>
                      </a:pPr>
                      <a:endParaRPr lang="en-US" sz="1800" dirty="0"/>
                    </a:p>
                  </a:txBody>
                  <a:tcPr/>
                </a:tc>
                <a:tc>
                  <a:txBody>
                    <a:bodyPr/>
                    <a:lstStyle/>
                    <a:p>
                      <a:pPr>
                        <a:tabLst>
                          <a:tab pos="285750" algn="dec"/>
                        </a:tabLst>
                      </a:pPr>
                      <a:endParaRPr lang="en-US" sz="1800" dirty="0"/>
                    </a:p>
                  </a:txBody>
                  <a:tcPr/>
                </a:tc>
                <a:tc>
                  <a:txBody>
                    <a:bodyPr/>
                    <a:lstStyle/>
                    <a:p>
                      <a:pPr>
                        <a:tabLst>
                          <a:tab pos="285750" algn="dec"/>
                        </a:tabLst>
                      </a:pPr>
                      <a:endParaRPr lang="en-US" sz="1800" dirty="0"/>
                    </a:p>
                  </a:txBody>
                  <a:tcPr/>
                </a:tc>
                <a:tc>
                  <a:txBody>
                    <a:bodyPr/>
                    <a:lstStyle/>
                    <a:p>
                      <a:pPr>
                        <a:tabLst>
                          <a:tab pos="285750" algn="dec"/>
                        </a:tabLst>
                      </a:pPr>
                      <a:endParaRPr lang="en-US" sz="1800" dirty="0"/>
                    </a:p>
                  </a:txBody>
                  <a:tcPr/>
                </a:tc>
              </a:tr>
              <a:tr h="1218880">
                <a:tc gridSpan="2">
                  <a:txBody>
                    <a:bodyPr/>
                    <a:lstStyle/>
                    <a:p>
                      <a:pPr>
                        <a:tabLst>
                          <a:tab pos="231775" algn="l"/>
                        </a:tabLst>
                      </a:pPr>
                      <a:r>
                        <a:rPr lang="en-US" sz="1800" dirty="0" smtClean="0"/>
                        <a:t>	Total</a:t>
                      </a:r>
                      <a:r>
                        <a:rPr lang="en-US" sz="1800" baseline="0" dirty="0" smtClean="0"/>
                        <a:t> weekly sleep</a:t>
                      </a:r>
                      <a:endParaRPr lang="en-US" sz="1800" dirty="0" smtClean="0"/>
                    </a:p>
                    <a:p>
                      <a:pPr>
                        <a:tabLst>
                          <a:tab pos="231775" algn="l"/>
                        </a:tabLst>
                      </a:pPr>
                      <a:r>
                        <a:rPr lang="en-US" sz="1800" dirty="0" smtClean="0"/>
                        <a:t>	Sleep</a:t>
                      </a:r>
                      <a:r>
                        <a:rPr lang="en-US" sz="1800" baseline="0" dirty="0" smtClean="0"/>
                        <a:t> inconsistency</a:t>
                      </a:r>
                    </a:p>
                    <a:p>
                      <a:pPr>
                        <a:tabLst>
                          <a:tab pos="231775" algn="l"/>
                        </a:tabLst>
                      </a:pPr>
                      <a:r>
                        <a:rPr lang="en-US" sz="1800" baseline="0" dirty="0" smtClean="0"/>
                        <a:t>	Perceived sleep need</a:t>
                      </a:r>
                    </a:p>
                    <a:p>
                      <a:pPr>
                        <a:tabLst>
                          <a:tab pos="231775" algn="l"/>
                        </a:tabLst>
                      </a:pPr>
                      <a:r>
                        <a:rPr lang="en-US" sz="1800" baseline="0" dirty="0" smtClean="0"/>
                        <a:t>	Perceived tiredness</a:t>
                      </a:r>
                      <a:endParaRPr lang="en-US" sz="1800" dirty="0" smtClean="0"/>
                    </a:p>
                  </a:txBody>
                  <a:tcPr/>
                </a:tc>
                <a:tc hMerge="1">
                  <a:txBody>
                    <a:bodyPr/>
                    <a:lstStyle/>
                    <a:p>
                      <a:endParaRPr lang="en-US"/>
                    </a:p>
                  </a:txBody>
                  <a:tcPr/>
                </a:tc>
                <a:tc>
                  <a:txBody>
                    <a:bodyPr/>
                    <a:lstStyle/>
                    <a:p>
                      <a:pPr algn="ctr">
                        <a:tabLst>
                          <a:tab pos="228600" algn="dec"/>
                        </a:tabLst>
                      </a:pPr>
                      <a:r>
                        <a:rPr lang="en-US" sz="1800" dirty="0" smtClean="0"/>
                        <a:t>	-</a:t>
                      </a:r>
                    </a:p>
                    <a:p>
                      <a:pPr algn="l">
                        <a:tabLst>
                          <a:tab pos="228600" algn="dec"/>
                        </a:tabLst>
                      </a:pPr>
                      <a:r>
                        <a:rPr lang="en-US" sz="1800" dirty="0" smtClean="0"/>
                        <a:t>	-.16</a:t>
                      </a:r>
                    </a:p>
                    <a:p>
                      <a:pPr algn="l">
                        <a:tabLst>
                          <a:tab pos="228600" algn="dec"/>
                        </a:tabLst>
                      </a:pPr>
                      <a:r>
                        <a:rPr lang="en-US" sz="1800" dirty="0" smtClean="0"/>
                        <a:t>	.32*</a:t>
                      </a:r>
                    </a:p>
                    <a:p>
                      <a:pPr algn="l">
                        <a:tabLst>
                          <a:tab pos="228600" algn="dec"/>
                        </a:tabLst>
                      </a:pPr>
                      <a:r>
                        <a:rPr lang="en-US" sz="1800" dirty="0" smtClean="0"/>
                        <a:t>	-.09</a:t>
                      </a:r>
                      <a:endParaRPr lang="en-US" sz="1800" dirty="0"/>
                    </a:p>
                  </a:txBody>
                  <a:tcPr/>
                </a:tc>
                <a:tc>
                  <a:txBody>
                    <a:bodyPr/>
                    <a:lstStyle/>
                    <a:p>
                      <a:pPr algn="l">
                        <a:tabLst>
                          <a:tab pos="347472" algn="dec"/>
                        </a:tabLst>
                      </a:pPr>
                      <a:r>
                        <a:rPr lang="en-US" sz="1800" dirty="0" smtClean="0"/>
                        <a:t>	</a:t>
                      </a:r>
                      <a:r>
                        <a:rPr lang="en-US" sz="1800" dirty="0" smtClean="0">
                          <a:solidFill>
                            <a:srgbClr val="FF0000"/>
                          </a:solidFill>
                        </a:rPr>
                        <a:t>.26</a:t>
                      </a:r>
                    </a:p>
                    <a:p>
                      <a:pPr algn="l">
                        <a:tabLst>
                          <a:tab pos="347472" algn="dec"/>
                        </a:tabLst>
                      </a:pPr>
                      <a:r>
                        <a:rPr lang="en-US" sz="1800" baseline="0" dirty="0" smtClean="0"/>
                        <a:t>	-</a:t>
                      </a:r>
                      <a:r>
                        <a:rPr lang="en-US" sz="1800" dirty="0" smtClean="0"/>
                        <a:t> </a:t>
                      </a:r>
                    </a:p>
                    <a:p>
                      <a:pPr algn="l">
                        <a:tabLst>
                          <a:tab pos="347472" algn="dec"/>
                        </a:tabLst>
                      </a:pPr>
                      <a:r>
                        <a:rPr lang="en-US" sz="1800" dirty="0" smtClean="0"/>
                        <a:t>	.01</a:t>
                      </a:r>
                    </a:p>
                    <a:p>
                      <a:pPr algn="l">
                        <a:tabLst>
                          <a:tab pos="347472" algn="dec"/>
                        </a:tabLst>
                      </a:pPr>
                      <a:r>
                        <a:rPr lang="en-US" sz="1800" dirty="0" smtClean="0"/>
                        <a:t>	.22</a:t>
                      </a:r>
                      <a:endParaRPr lang="en-US" sz="1800" dirty="0"/>
                    </a:p>
                  </a:txBody>
                  <a:tcPr/>
                </a:tc>
                <a:tc>
                  <a:txBody>
                    <a:bodyPr/>
                    <a:lstStyle/>
                    <a:p>
                      <a:pPr algn="ctr">
                        <a:tabLst>
                          <a:tab pos="228600" algn="dec"/>
                        </a:tabLst>
                      </a:pPr>
                      <a:r>
                        <a:rPr lang="en-US" sz="1800" dirty="0" smtClean="0">
                          <a:solidFill>
                            <a:srgbClr val="FF0000"/>
                          </a:solidFill>
                        </a:rPr>
                        <a:t>.35</a:t>
                      </a:r>
                    </a:p>
                    <a:p>
                      <a:pPr algn="ctr">
                        <a:tabLst>
                          <a:tab pos="228600" algn="dec"/>
                        </a:tabLst>
                      </a:pPr>
                      <a:r>
                        <a:rPr lang="en-US" sz="1800" dirty="0" smtClean="0">
                          <a:solidFill>
                            <a:srgbClr val="FF0000"/>
                          </a:solidFill>
                        </a:rPr>
                        <a:t>-.07</a:t>
                      </a:r>
                    </a:p>
                    <a:p>
                      <a:pPr algn="ctr">
                        <a:tabLst>
                          <a:tab pos="228600" algn="dec"/>
                        </a:tabLst>
                      </a:pPr>
                      <a:r>
                        <a:rPr lang="en-US" sz="1800" dirty="0" smtClean="0"/>
                        <a:t>-</a:t>
                      </a:r>
                    </a:p>
                    <a:p>
                      <a:pPr algn="ctr">
                        <a:tabLst>
                          <a:tab pos="228600" algn="dec"/>
                        </a:tabLst>
                      </a:pPr>
                      <a:r>
                        <a:rPr lang="en-US" sz="1800" dirty="0" smtClean="0"/>
                        <a:t>.04</a:t>
                      </a:r>
                      <a:endParaRPr lang="en-US" sz="1800" dirty="0"/>
                    </a:p>
                  </a:txBody>
                  <a:tcPr/>
                </a:tc>
                <a:tc>
                  <a:txBody>
                    <a:bodyPr/>
                    <a:lstStyle/>
                    <a:p>
                      <a:pPr algn="ctr">
                        <a:tabLst>
                          <a:tab pos="228600" algn="dec"/>
                        </a:tabLst>
                      </a:pPr>
                      <a:r>
                        <a:rPr lang="en-US" sz="1800" dirty="0" smtClean="0">
                          <a:solidFill>
                            <a:srgbClr val="FF0000"/>
                          </a:solidFill>
                        </a:rPr>
                        <a:t>.27</a:t>
                      </a:r>
                    </a:p>
                    <a:p>
                      <a:pPr algn="ctr">
                        <a:tabLst>
                          <a:tab pos="228600" algn="dec"/>
                        </a:tabLst>
                      </a:pPr>
                      <a:r>
                        <a:rPr lang="en-US" sz="1800" dirty="0" smtClean="0">
                          <a:solidFill>
                            <a:srgbClr val="FF0000"/>
                          </a:solidFill>
                        </a:rPr>
                        <a:t>.11</a:t>
                      </a:r>
                    </a:p>
                    <a:p>
                      <a:pPr algn="ctr">
                        <a:tabLst>
                          <a:tab pos="228600" algn="dec"/>
                        </a:tabLst>
                      </a:pPr>
                      <a:r>
                        <a:rPr lang="en-US" sz="1800" dirty="0" smtClean="0">
                          <a:solidFill>
                            <a:srgbClr val="FF0000"/>
                          </a:solidFill>
                        </a:rPr>
                        <a:t>.12</a:t>
                      </a:r>
                    </a:p>
                    <a:p>
                      <a:pPr algn="ctr">
                        <a:tabLst>
                          <a:tab pos="228600" algn="dec"/>
                        </a:tabLst>
                      </a:pPr>
                      <a:r>
                        <a:rPr lang="en-US" sz="1800" dirty="0" smtClean="0"/>
                        <a:t>-</a:t>
                      </a:r>
                      <a:endParaRPr lang="en-US" sz="1800" dirty="0"/>
                    </a:p>
                  </a:txBody>
                  <a:tcPr/>
                </a:tc>
                <a:tc>
                  <a:txBody>
                    <a:bodyPr/>
                    <a:lstStyle/>
                    <a:p>
                      <a:pPr algn="ctr">
                        <a:tabLst>
                          <a:tab pos="347472" algn="dec"/>
                        </a:tabLst>
                      </a:pPr>
                      <a:r>
                        <a:rPr lang="en-US" sz="1800" dirty="0" smtClean="0">
                          <a:solidFill>
                            <a:srgbClr val="FF0000"/>
                          </a:solidFill>
                        </a:rPr>
                        <a:t>-.39</a:t>
                      </a:r>
                    </a:p>
                    <a:p>
                      <a:pPr algn="ctr">
                        <a:tabLst>
                          <a:tab pos="347472" algn="dec"/>
                        </a:tabLst>
                      </a:pPr>
                      <a:r>
                        <a:rPr lang="en-US" sz="1800" b="1" dirty="0" smtClean="0">
                          <a:solidFill>
                            <a:srgbClr val="FF0000"/>
                          </a:solidFill>
                        </a:rPr>
                        <a:t>   -.54*</a:t>
                      </a:r>
                    </a:p>
                    <a:p>
                      <a:pPr algn="ctr">
                        <a:tabLst>
                          <a:tab pos="347472" algn="dec"/>
                        </a:tabLst>
                      </a:pPr>
                      <a:r>
                        <a:rPr lang="en-US" sz="1800" dirty="0" smtClean="0">
                          <a:solidFill>
                            <a:srgbClr val="FF0000"/>
                          </a:solidFill>
                        </a:rPr>
                        <a:t>-.38</a:t>
                      </a:r>
                    </a:p>
                    <a:p>
                      <a:pPr algn="ctr">
                        <a:tabLst>
                          <a:tab pos="347472" algn="dec"/>
                        </a:tabLst>
                      </a:pPr>
                      <a:r>
                        <a:rPr lang="en-US" sz="1800" dirty="0" smtClean="0">
                          <a:solidFill>
                            <a:srgbClr val="FF0000"/>
                          </a:solidFill>
                        </a:rPr>
                        <a:t>-.24</a:t>
                      </a:r>
                      <a:endParaRPr lang="en-US" sz="1800" dirty="0">
                        <a:solidFill>
                          <a:srgbClr val="FF0000"/>
                        </a:solidFill>
                      </a:endParaRPr>
                    </a:p>
                  </a:txBody>
                  <a:tcPr/>
                </a:tc>
                <a:tc>
                  <a:txBody>
                    <a:bodyPr/>
                    <a:lstStyle/>
                    <a:p>
                      <a:pPr algn="l">
                        <a:tabLst>
                          <a:tab pos="283464" algn="dec"/>
                        </a:tabLst>
                      </a:pPr>
                      <a:r>
                        <a:rPr lang="en-US" sz="1800" dirty="0" smtClean="0">
                          <a:solidFill>
                            <a:srgbClr val="FF0000"/>
                          </a:solidFill>
                        </a:rPr>
                        <a:t>	-.11</a:t>
                      </a:r>
                    </a:p>
                    <a:p>
                      <a:pPr algn="l">
                        <a:tabLst>
                          <a:tab pos="283464" algn="dec"/>
                        </a:tabLst>
                      </a:pPr>
                      <a:r>
                        <a:rPr lang="en-US" sz="1800" dirty="0" smtClean="0">
                          <a:solidFill>
                            <a:srgbClr val="FF0000"/>
                          </a:solidFill>
                        </a:rPr>
                        <a:t>	.06</a:t>
                      </a:r>
                    </a:p>
                    <a:p>
                      <a:pPr algn="l">
                        <a:tabLst>
                          <a:tab pos="283464" algn="dec"/>
                        </a:tabLst>
                      </a:pPr>
                      <a:r>
                        <a:rPr lang="en-US" sz="1800" dirty="0" smtClean="0">
                          <a:solidFill>
                            <a:srgbClr val="FF0000"/>
                          </a:solidFill>
                        </a:rPr>
                        <a:t>	.14</a:t>
                      </a:r>
                    </a:p>
                    <a:p>
                      <a:pPr algn="l">
                        <a:tabLst>
                          <a:tab pos="283464" algn="dec"/>
                        </a:tabLst>
                      </a:pPr>
                      <a:r>
                        <a:rPr lang="en-US" sz="1800" dirty="0" smtClean="0">
                          <a:solidFill>
                            <a:srgbClr val="FF0000"/>
                          </a:solidFill>
                        </a:rPr>
                        <a:t>	-.07</a:t>
                      </a:r>
                      <a:endParaRPr lang="en-US" sz="1800" dirty="0">
                        <a:solidFill>
                          <a:srgbClr val="FF0000"/>
                        </a:solidFill>
                      </a:endParaRPr>
                    </a:p>
                  </a:txBody>
                  <a:tcPr/>
                </a:tc>
                <a:tc>
                  <a:txBody>
                    <a:bodyPr/>
                    <a:lstStyle/>
                    <a:p>
                      <a:pPr algn="l">
                        <a:tabLst>
                          <a:tab pos="283464" algn="dec"/>
                        </a:tabLst>
                      </a:pPr>
                      <a:r>
                        <a:rPr lang="en-US" sz="1800" dirty="0" smtClean="0"/>
                        <a:t>	</a:t>
                      </a:r>
                      <a:r>
                        <a:rPr lang="en-US" sz="1800" dirty="0" smtClean="0">
                          <a:solidFill>
                            <a:srgbClr val="FF0000"/>
                          </a:solidFill>
                        </a:rPr>
                        <a:t>.37</a:t>
                      </a:r>
                    </a:p>
                    <a:p>
                      <a:pPr algn="l">
                        <a:tabLst>
                          <a:tab pos="283464" algn="dec"/>
                        </a:tabLst>
                      </a:pPr>
                      <a:r>
                        <a:rPr lang="en-US" sz="1800" dirty="0" smtClean="0">
                          <a:solidFill>
                            <a:srgbClr val="FF0000"/>
                          </a:solidFill>
                        </a:rPr>
                        <a:t>	-.10</a:t>
                      </a:r>
                    </a:p>
                    <a:p>
                      <a:pPr algn="l">
                        <a:tabLst>
                          <a:tab pos="283464" algn="dec"/>
                        </a:tabLst>
                      </a:pPr>
                      <a:r>
                        <a:rPr lang="en-US" sz="1800" dirty="0" smtClean="0">
                          <a:solidFill>
                            <a:srgbClr val="FF0000"/>
                          </a:solidFill>
                        </a:rPr>
                        <a:t>	.40</a:t>
                      </a:r>
                    </a:p>
                    <a:p>
                      <a:pPr algn="l">
                        <a:tabLst>
                          <a:tab pos="283464" algn="dec"/>
                        </a:tabLst>
                      </a:pPr>
                      <a:r>
                        <a:rPr lang="en-US" sz="1800" dirty="0" smtClean="0">
                          <a:solidFill>
                            <a:srgbClr val="FF0000"/>
                          </a:solidFill>
                        </a:rPr>
                        <a:t>	.65**</a:t>
                      </a:r>
                      <a:endParaRPr lang="en-US" sz="1800" dirty="0">
                        <a:solidFill>
                          <a:srgbClr val="FF0000"/>
                        </a:solidFill>
                      </a:endParaRPr>
                    </a:p>
                  </a:txBody>
                  <a:tcPr/>
                </a:tc>
                <a:tc>
                  <a:txBody>
                    <a:bodyPr/>
                    <a:lstStyle/>
                    <a:p>
                      <a:pPr algn="ctr">
                        <a:tabLst>
                          <a:tab pos="283464" algn="dec"/>
                        </a:tabLst>
                      </a:pPr>
                      <a:r>
                        <a:rPr lang="en-US" sz="1800" dirty="0" smtClean="0">
                          <a:solidFill>
                            <a:srgbClr val="FF0000"/>
                          </a:solidFill>
                        </a:rPr>
                        <a:t>-.01</a:t>
                      </a:r>
                    </a:p>
                    <a:p>
                      <a:pPr algn="ctr">
                        <a:tabLst>
                          <a:tab pos="283464" algn="dec"/>
                        </a:tabLst>
                      </a:pPr>
                      <a:r>
                        <a:rPr lang="en-US" sz="1800" dirty="0" smtClean="0">
                          <a:solidFill>
                            <a:srgbClr val="FF0000"/>
                          </a:solidFill>
                        </a:rPr>
                        <a:t>-.02</a:t>
                      </a:r>
                    </a:p>
                    <a:p>
                      <a:pPr algn="ctr">
                        <a:tabLst>
                          <a:tab pos="283464" algn="dec"/>
                        </a:tabLst>
                      </a:pPr>
                      <a:r>
                        <a:rPr lang="en-US" sz="1800" dirty="0" smtClean="0">
                          <a:solidFill>
                            <a:srgbClr val="FF0000"/>
                          </a:solidFill>
                        </a:rPr>
                        <a:t>-.25 </a:t>
                      </a:r>
                    </a:p>
                    <a:p>
                      <a:pPr algn="ctr">
                        <a:tabLst>
                          <a:tab pos="283464" algn="dec"/>
                        </a:tabLst>
                      </a:pPr>
                      <a:r>
                        <a:rPr lang="en-US" sz="1800" dirty="0" smtClean="0">
                          <a:solidFill>
                            <a:srgbClr val="FF0000"/>
                          </a:solidFill>
                        </a:rPr>
                        <a:t>-.14</a:t>
                      </a:r>
                      <a:endParaRPr lang="en-US" sz="1800" dirty="0">
                        <a:solidFill>
                          <a:srgbClr val="FF0000"/>
                        </a:solidFill>
                      </a:endParaRPr>
                    </a:p>
                  </a:txBody>
                  <a:tcPr/>
                </a:tc>
                <a:tc>
                  <a:txBody>
                    <a:bodyPr/>
                    <a:lstStyle/>
                    <a:p>
                      <a:pPr algn="l">
                        <a:tabLst>
                          <a:tab pos="283464" algn="dec"/>
                        </a:tabLst>
                      </a:pPr>
                      <a:r>
                        <a:rPr lang="en-US" sz="1800" dirty="0" smtClean="0">
                          <a:solidFill>
                            <a:srgbClr val="FF0000"/>
                          </a:solidFill>
                        </a:rPr>
                        <a:t>	44.15</a:t>
                      </a:r>
                    </a:p>
                    <a:p>
                      <a:pPr algn="l">
                        <a:tabLst>
                          <a:tab pos="283464" algn="dec"/>
                        </a:tabLst>
                      </a:pPr>
                      <a:r>
                        <a:rPr lang="en-US" sz="1800" dirty="0" smtClean="0">
                          <a:solidFill>
                            <a:srgbClr val="FF0000"/>
                          </a:solidFill>
                        </a:rPr>
                        <a:t>	1.24</a:t>
                      </a:r>
                    </a:p>
                    <a:p>
                      <a:pPr algn="l">
                        <a:tabLst>
                          <a:tab pos="283464" algn="dec"/>
                        </a:tabLst>
                      </a:pPr>
                      <a:r>
                        <a:rPr lang="en-US" sz="1800" dirty="0" smtClean="0">
                          <a:solidFill>
                            <a:srgbClr val="FF0000"/>
                          </a:solidFill>
                        </a:rPr>
                        <a:t>	7.37</a:t>
                      </a:r>
                    </a:p>
                    <a:p>
                      <a:pPr algn="l">
                        <a:tabLst>
                          <a:tab pos="283464" algn="dec"/>
                        </a:tabLst>
                      </a:pPr>
                      <a:r>
                        <a:rPr lang="en-US" sz="1800" dirty="0" smtClean="0">
                          <a:solidFill>
                            <a:srgbClr val="FF0000"/>
                          </a:solidFill>
                        </a:rPr>
                        <a:t>	3.13</a:t>
                      </a:r>
                      <a:endParaRPr lang="en-US" sz="1800" dirty="0">
                        <a:solidFill>
                          <a:srgbClr val="FF0000"/>
                        </a:solidFill>
                      </a:endParaRPr>
                    </a:p>
                  </a:txBody>
                  <a:tcPr/>
                </a:tc>
                <a:tc>
                  <a:txBody>
                    <a:bodyPr/>
                    <a:lstStyle/>
                    <a:p>
                      <a:pPr algn="l">
                        <a:tabLst>
                          <a:tab pos="283464" algn="dec"/>
                        </a:tabLst>
                      </a:pPr>
                      <a:r>
                        <a:rPr lang="en-US" sz="1800" i="1" dirty="0" smtClean="0">
                          <a:solidFill>
                            <a:srgbClr val="FF0000"/>
                          </a:solidFill>
                        </a:rPr>
                        <a:t>	3.57</a:t>
                      </a:r>
                    </a:p>
                    <a:p>
                      <a:pPr algn="l">
                        <a:tabLst>
                          <a:tab pos="283464" algn="dec"/>
                        </a:tabLst>
                      </a:pPr>
                      <a:r>
                        <a:rPr lang="en-US" sz="1800" i="1" dirty="0" smtClean="0">
                          <a:solidFill>
                            <a:srgbClr val="FF0000"/>
                          </a:solidFill>
                        </a:rPr>
                        <a:t>	.44</a:t>
                      </a:r>
                    </a:p>
                    <a:p>
                      <a:pPr algn="l">
                        <a:tabLst>
                          <a:tab pos="283464" algn="dec"/>
                        </a:tabLst>
                      </a:pPr>
                      <a:r>
                        <a:rPr lang="en-US" sz="1800" i="1" dirty="0" smtClean="0">
                          <a:solidFill>
                            <a:srgbClr val="FF0000"/>
                          </a:solidFill>
                        </a:rPr>
                        <a:t>	.84</a:t>
                      </a:r>
                    </a:p>
                    <a:p>
                      <a:pPr algn="l">
                        <a:tabLst>
                          <a:tab pos="283464" algn="dec"/>
                        </a:tabLst>
                      </a:pPr>
                      <a:r>
                        <a:rPr lang="en-US" sz="1800" i="1" dirty="0" smtClean="0">
                          <a:solidFill>
                            <a:srgbClr val="FF0000"/>
                          </a:solidFill>
                        </a:rPr>
                        <a:t>	.39</a:t>
                      </a:r>
                      <a:endParaRPr lang="en-US" sz="1800" i="1" dirty="0">
                        <a:solidFill>
                          <a:srgbClr val="FF0000"/>
                        </a:solidFill>
                      </a:endParaRPr>
                    </a:p>
                  </a:txBody>
                  <a:tcPr/>
                </a:tc>
              </a:tr>
              <a:tr h="450664">
                <a:tc gridSpan="2">
                  <a:txBody>
                    <a:bodyPr/>
                    <a:lstStyle/>
                    <a:p>
                      <a:pPr>
                        <a:tabLst>
                          <a:tab pos="231775" algn="l"/>
                        </a:tabLst>
                      </a:pPr>
                      <a:r>
                        <a:rPr lang="en-US" sz="1800" dirty="0" smtClean="0"/>
                        <a:t>Cognitive</a:t>
                      </a:r>
                    </a:p>
                  </a:txBody>
                  <a:tcPr/>
                </a:tc>
                <a:tc hMerge="1">
                  <a:txBody>
                    <a:bodyPr/>
                    <a:lstStyle/>
                    <a:p>
                      <a:endParaRPr lang="en-US"/>
                    </a:p>
                  </a:txBody>
                  <a:tcPr/>
                </a:tc>
                <a:tc>
                  <a:txBody>
                    <a:bodyPr/>
                    <a:lstStyle/>
                    <a:p>
                      <a:pPr algn="ctr">
                        <a:tabLst>
                          <a:tab pos="228600" algn="dec"/>
                        </a:tabLst>
                      </a:pPr>
                      <a:endParaRPr lang="en-US" sz="1800" dirty="0"/>
                    </a:p>
                  </a:txBody>
                  <a:tcPr/>
                </a:tc>
                <a:tc>
                  <a:txBody>
                    <a:bodyPr/>
                    <a:lstStyle/>
                    <a:p>
                      <a:pPr algn="ctr">
                        <a:tabLst>
                          <a:tab pos="347472" algn="dec"/>
                        </a:tabLst>
                      </a:pPr>
                      <a:endParaRPr lang="en-US" sz="1800" dirty="0"/>
                    </a:p>
                  </a:txBody>
                  <a:tcPr/>
                </a:tc>
                <a:tc>
                  <a:txBody>
                    <a:bodyPr/>
                    <a:lstStyle/>
                    <a:p>
                      <a:pPr algn="ctr">
                        <a:tabLst>
                          <a:tab pos="228600" algn="dec"/>
                        </a:tabLst>
                      </a:pPr>
                      <a:endParaRPr lang="en-US" sz="1800" dirty="0"/>
                    </a:p>
                  </a:txBody>
                  <a:tcPr/>
                </a:tc>
                <a:tc>
                  <a:txBody>
                    <a:bodyPr/>
                    <a:lstStyle/>
                    <a:p>
                      <a:pPr algn="ctr">
                        <a:tabLst>
                          <a:tab pos="228600" algn="dec"/>
                        </a:tabLst>
                      </a:pPr>
                      <a:endParaRPr lang="en-US" sz="1800" dirty="0"/>
                    </a:p>
                  </a:txBody>
                  <a:tcPr/>
                </a:tc>
                <a:tc>
                  <a:txBody>
                    <a:bodyPr/>
                    <a:lstStyle/>
                    <a:p>
                      <a:pPr algn="ctr">
                        <a:tabLst>
                          <a:tab pos="347472" algn="dec"/>
                        </a:tabLst>
                      </a:pPr>
                      <a:endParaRPr lang="en-US" sz="1800" dirty="0"/>
                    </a:p>
                  </a:txBody>
                  <a:tcPr/>
                </a:tc>
                <a:tc>
                  <a:txBody>
                    <a:bodyPr/>
                    <a:lstStyle/>
                    <a:p>
                      <a:pPr algn="ctr">
                        <a:tabLst>
                          <a:tab pos="283464" algn="dec"/>
                        </a:tabLst>
                      </a:pPr>
                      <a:endParaRPr lang="en-US" sz="1800" dirty="0"/>
                    </a:p>
                  </a:txBody>
                  <a:tcPr/>
                </a:tc>
                <a:tc>
                  <a:txBody>
                    <a:bodyPr/>
                    <a:lstStyle/>
                    <a:p>
                      <a:pPr algn="ctr">
                        <a:tabLst>
                          <a:tab pos="283464" algn="dec"/>
                        </a:tabLst>
                      </a:pPr>
                      <a:endParaRPr lang="en-US" sz="1800" dirty="0"/>
                    </a:p>
                  </a:txBody>
                  <a:tcPr/>
                </a:tc>
                <a:tc>
                  <a:txBody>
                    <a:bodyPr/>
                    <a:lstStyle/>
                    <a:p>
                      <a:pPr algn="ctr">
                        <a:tabLst>
                          <a:tab pos="283464" algn="dec"/>
                        </a:tabLst>
                      </a:pPr>
                      <a:endParaRPr lang="en-US" sz="1800" dirty="0">
                        <a:solidFill>
                          <a:srgbClr val="FF0000"/>
                        </a:solidFill>
                      </a:endParaRPr>
                    </a:p>
                  </a:txBody>
                  <a:tcPr/>
                </a:tc>
                <a:tc>
                  <a:txBody>
                    <a:bodyPr/>
                    <a:lstStyle/>
                    <a:p>
                      <a:pPr algn="ctr">
                        <a:tabLst>
                          <a:tab pos="283464" algn="dec"/>
                        </a:tabLst>
                      </a:pPr>
                      <a:endParaRPr lang="en-US" sz="1800" dirty="0">
                        <a:solidFill>
                          <a:srgbClr val="FF0000"/>
                        </a:solidFill>
                      </a:endParaRPr>
                    </a:p>
                  </a:txBody>
                  <a:tcPr/>
                </a:tc>
                <a:tc>
                  <a:txBody>
                    <a:bodyPr/>
                    <a:lstStyle/>
                    <a:p>
                      <a:pPr algn="ctr">
                        <a:tabLst>
                          <a:tab pos="283464" algn="dec"/>
                        </a:tabLst>
                      </a:pPr>
                      <a:endParaRPr lang="en-US" sz="1800" i="1" dirty="0">
                        <a:solidFill>
                          <a:srgbClr val="FF0000"/>
                        </a:solidFill>
                      </a:endParaRPr>
                    </a:p>
                  </a:txBody>
                  <a:tcPr/>
                </a:tc>
              </a:tr>
              <a:tr h="1225736">
                <a:tc gridSpan="2">
                  <a:txBody>
                    <a:bodyPr/>
                    <a:lstStyle/>
                    <a:p>
                      <a:pPr>
                        <a:tabLst>
                          <a:tab pos="231775" algn="l"/>
                        </a:tabLst>
                      </a:pPr>
                      <a:r>
                        <a:rPr lang="en-US" sz="1800" dirty="0" smtClean="0"/>
                        <a:t>	Short term memory</a:t>
                      </a:r>
                    </a:p>
                    <a:p>
                      <a:pPr>
                        <a:tabLst>
                          <a:tab pos="231775" algn="l"/>
                        </a:tabLst>
                      </a:pPr>
                      <a:r>
                        <a:rPr lang="en-US" sz="1800" dirty="0" smtClean="0"/>
                        <a:t>	Attention</a:t>
                      </a:r>
                      <a:r>
                        <a:rPr lang="en-US" sz="1800" baseline="0" dirty="0" smtClean="0"/>
                        <a:t> lapses</a:t>
                      </a:r>
                      <a:endParaRPr lang="en-US" sz="1800" dirty="0" smtClean="0"/>
                    </a:p>
                    <a:p>
                      <a:pPr>
                        <a:tabLst>
                          <a:tab pos="231775" algn="l"/>
                        </a:tabLst>
                      </a:pPr>
                      <a:r>
                        <a:rPr lang="en-US" sz="1800" dirty="0" smtClean="0"/>
                        <a:t>	Over-reactive</a:t>
                      </a:r>
                    </a:p>
                    <a:p>
                      <a:pPr>
                        <a:tabLst>
                          <a:tab pos="231775" algn="l"/>
                        </a:tabLst>
                      </a:pPr>
                      <a:r>
                        <a:rPr lang="en-US" sz="1800" dirty="0" smtClean="0"/>
                        <a:t>	Correct responses</a:t>
                      </a:r>
                      <a:endParaRPr lang="en-US" sz="1800" dirty="0"/>
                    </a:p>
                  </a:txBody>
                  <a:tcPr/>
                </a:tc>
                <a:tc hMerge="1">
                  <a:txBody>
                    <a:bodyPr/>
                    <a:lstStyle/>
                    <a:p>
                      <a:endParaRPr lang="en-US"/>
                    </a:p>
                  </a:txBody>
                  <a:tcPr/>
                </a:tc>
                <a:tc>
                  <a:txBody>
                    <a:bodyPr/>
                    <a:lstStyle/>
                    <a:p>
                      <a:pPr algn="l">
                        <a:tabLst>
                          <a:tab pos="228600" algn="dec"/>
                        </a:tabLst>
                      </a:pPr>
                      <a:r>
                        <a:rPr lang="en-US" sz="1800" dirty="0" smtClean="0"/>
                        <a:t>	-.12</a:t>
                      </a:r>
                    </a:p>
                    <a:p>
                      <a:pPr algn="l">
                        <a:tabLst>
                          <a:tab pos="228600" algn="dec"/>
                        </a:tabLst>
                      </a:pPr>
                      <a:r>
                        <a:rPr lang="en-US" sz="1800" dirty="0" smtClean="0"/>
                        <a:t>	.25</a:t>
                      </a:r>
                    </a:p>
                    <a:p>
                      <a:pPr algn="l">
                        <a:tabLst>
                          <a:tab pos="228600" algn="dec"/>
                        </a:tabLst>
                      </a:pPr>
                      <a:r>
                        <a:rPr lang="en-US" sz="1800" dirty="0" smtClean="0"/>
                        <a:t>	.02</a:t>
                      </a:r>
                    </a:p>
                    <a:p>
                      <a:pPr algn="l">
                        <a:tabLst>
                          <a:tab pos="228600" algn="dec"/>
                        </a:tabLst>
                      </a:pPr>
                      <a:r>
                        <a:rPr lang="en-US" sz="1800" dirty="0" smtClean="0"/>
                        <a:t>	-.23</a:t>
                      </a:r>
                    </a:p>
                  </a:txBody>
                  <a:tcPr/>
                </a:tc>
                <a:tc>
                  <a:txBody>
                    <a:bodyPr/>
                    <a:lstStyle/>
                    <a:p>
                      <a:pPr algn="l">
                        <a:tabLst>
                          <a:tab pos="347472" algn="dec"/>
                        </a:tabLst>
                      </a:pPr>
                      <a:r>
                        <a:rPr lang="en-US" sz="1800" dirty="0" smtClean="0"/>
                        <a:t>	-.04</a:t>
                      </a:r>
                    </a:p>
                    <a:p>
                      <a:pPr algn="l">
                        <a:tabLst>
                          <a:tab pos="347472" algn="dec"/>
                        </a:tabLst>
                      </a:pPr>
                      <a:r>
                        <a:rPr lang="en-US" sz="1800" dirty="0" smtClean="0"/>
                        <a:t>	-.07</a:t>
                      </a:r>
                    </a:p>
                    <a:p>
                      <a:pPr algn="l">
                        <a:tabLst>
                          <a:tab pos="347472" algn="dec"/>
                        </a:tabLst>
                      </a:pPr>
                      <a:r>
                        <a:rPr lang="en-US" sz="1800" dirty="0" smtClean="0"/>
                        <a:t>	-.26</a:t>
                      </a:r>
                    </a:p>
                    <a:p>
                      <a:pPr algn="l">
                        <a:tabLst>
                          <a:tab pos="347472" algn="dec"/>
                        </a:tabLst>
                      </a:pPr>
                      <a:r>
                        <a:rPr lang="en-US" sz="1800" dirty="0" smtClean="0"/>
                        <a:t>	.12</a:t>
                      </a:r>
                      <a:endParaRPr lang="en-US" sz="1800" dirty="0"/>
                    </a:p>
                  </a:txBody>
                  <a:tcPr/>
                </a:tc>
                <a:tc>
                  <a:txBody>
                    <a:bodyPr/>
                    <a:lstStyle/>
                    <a:p>
                      <a:pPr algn="l">
                        <a:tabLst>
                          <a:tab pos="228600" algn="dec"/>
                        </a:tabLst>
                      </a:pPr>
                      <a:r>
                        <a:rPr lang="en-US" sz="1800" dirty="0" smtClean="0"/>
                        <a:t>	.19</a:t>
                      </a:r>
                    </a:p>
                    <a:p>
                      <a:pPr algn="l">
                        <a:tabLst>
                          <a:tab pos="228600" algn="dec"/>
                        </a:tabLst>
                      </a:pPr>
                      <a:r>
                        <a:rPr lang="en-US" sz="1800" dirty="0" smtClean="0"/>
                        <a:t>	.01</a:t>
                      </a:r>
                    </a:p>
                    <a:p>
                      <a:pPr algn="l">
                        <a:tabLst>
                          <a:tab pos="228600" algn="dec"/>
                        </a:tabLst>
                      </a:pPr>
                      <a:r>
                        <a:rPr lang="en-US" sz="1800" dirty="0" smtClean="0"/>
                        <a:t>	-.05</a:t>
                      </a:r>
                    </a:p>
                    <a:p>
                      <a:pPr algn="l">
                        <a:tabLst>
                          <a:tab pos="228600" algn="dec"/>
                        </a:tabLst>
                      </a:pPr>
                      <a:r>
                        <a:rPr lang="en-US" sz="1800" dirty="0" smtClean="0"/>
                        <a:t>	.02</a:t>
                      </a:r>
                      <a:endParaRPr lang="en-US" sz="1800" dirty="0"/>
                    </a:p>
                  </a:txBody>
                  <a:tcPr/>
                </a:tc>
                <a:tc>
                  <a:txBody>
                    <a:bodyPr/>
                    <a:lstStyle/>
                    <a:p>
                      <a:pPr algn="l">
                        <a:tabLst>
                          <a:tab pos="228600" algn="dec"/>
                        </a:tabLst>
                      </a:pPr>
                      <a:r>
                        <a:rPr lang="en-US" sz="1800" dirty="0" smtClean="0"/>
                        <a:t>	.16</a:t>
                      </a:r>
                    </a:p>
                    <a:p>
                      <a:pPr algn="l">
                        <a:tabLst>
                          <a:tab pos="228600" algn="dec"/>
                        </a:tabLst>
                      </a:pPr>
                      <a:r>
                        <a:rPr lang="en-US" sz="1800" dirty="0" smtClean="0"/>
                        <a:t>	-.02</a:t>
                      </a:r>
                    </a:p>
                    <a:p>
                      <a:pPr algn="l">
                        <a:tabLst>
                          <a:tab pos="228600" algn="dec"/>
                        </a:tabLst>
                      </a:pPr>
                      <a:r>
                        <a:rPr lang="en-US" sz="1800" dirty="0" smtClean="0"/>
                        <a:t>	-.20</a:t>
                      </a:r>
                    </a:p>
                    <a:p>
                      <a:pPr algn="l">
                        <a:tabLst>
                          <a:tab pos="228600" algn="dec"/>
                        </a:tabLst>
                      </a:pPr>
                      <a:r>
                        <a:rPr lang="en-US" sz="1800" dirty="0" smtClean="0"/>
                        <a:t>	.07</a:t>
                      </a:r>
                    </a:p>
                  </a:txBody>
                  <a:tcPr/>
                </a:tc>
                <a:tc>
                  <a:txBody>
                    <a:bodyPr/>
                    <a:lstStyle/>
                    <a:p>
                      <a:pPr algn="ctr">
                        <a:tabLst>
                          <a:tab pos="347472" algn="dec"/>
                        </a:tabLst>
                      </a:pPr>
                      <a:r>
                        <a:rPr lang="en-US" sz="1800" dirty="0" smtClean="0"/>
                        <a:t>-</a:t>
                      </a:r>
                    </a:p>
                    <a:p>
                      <a:pPr algn="ctr">
                        <a:tabLst>
                          <a:tab pos="347472" algn="dec"/>
                        </a:tabLst>
                      </a:pPr>
                      <a:r>
                        <a:rPr lang="en-US" sz="1800" dirty="0" smtClean="0"/>
                        <a:t>-.05</a:t>
                      </a:r>
                    </a:p>
                    <a:p>
                      <a:pPr algn="ctr">
                        <a:tabLst>
                          <a:tab pos="347472" algn="dec"/>
                        </a:tabLst>
                      </a:pPr>
                      <a:r>
                        <a:rPr lang="en-US" sz="1800" dirty="0" smtClean="0"/>
                        <a:t>-.05</a:t>
                      </a:r>
                    </a:p>
                    <a:p>
                      <a:pPr algn="ctr">
                        <a:tabLst>
                          <a:tab pos="347472" algn="dec"/>
                        </a:tabLst>
                      </a:pPr>
                      <a:r>
                        <a:rPr lang="en-US" sz="1800" dirty="0" smtClean="0"/>
                        <a:t>.06</a:t>
                      </a:r>
                    </a:p>
                  </a:txBody>
                  <a:tcPr/>
                </a:tc>
                <a:tc>
                  <a:txBody>
                    <a:bodyPr/>
                    <a:lstStyle/>
                    <a:p>
                      <a:pPr algn="ctr">
                        <a:tabLst>
                          <a:tab pos="283464" algn="dec"/>
                        </a:tabLst>
                      </a:pPr>
                      <a:r>
                        <a:rPr lang="en-US" sz="1800" dirty="0" smtClean="0">
                          <a:solidFill>
                            <a:srgbClr val="FF0000"/>
                          </a:solidFill>
                        </a:rPr>
                        <a:t>-.04</a:t>
                      </a:r>
                    </a:p>
                    <a:p>
                      <a:pPr algn="ctr">
                        <a:tabLst>
                          <a:tab pos="283464" algn="dec"/>
                        </a:tabLst>
                      </a:pPr>
                      <a:r>
                        <a:rPr lang="en-US" sz="1800" dirty="0" smtClean="0"/>
                        <a:t>-</a:t>
                      </a:r>
                    </a:p>
                    <a:p>
                      <a:pPr algn="l">
                        <a:tabLst>
                          <a:tab pos="283464" algn="dec"/>
                        </a:tabLst>
                      </a:pPr>
                      <a:r>
                        <a:rPr lang="en-US" sz="1800" dirty="0" smtClean="0"/>
                        <a:t>	</a:t>
                      </a:r>
                      <a:r>
                        <a:rPr lang="en-US" sz="1800" b="0" dirty="0" smtClean="0"/>
                        <a:t>.34*</a:t>
                      </a:r>
                    </a:p>
                    <a:p>
                      <a:pPr algn="l">
                        <a:tabLst>
                          <a:tab pos="283464" algn="dec"/>
                        </a:tabLst>
                      </a:pPr>
                      <a:r>
                        <a:rPr lang="en-US" sz="1800" b="0" dirty="0" smtClean="0"/>
                        <a:t>	-.98*</a:t>
                      </a:r>
                      <a:endParaRPr lang="en-US" sz="1800" b="0" dirty="0"/>
                    </a:p>
                  </a:txBody>
                  <a:tcPr/>
                </a:tc>
                <a:tc>
                  <a:txBody>
                    <a:bodyPr/>
                    <a:lstStyle/>
                    <a:p>
                      <a:pPr algn="l">
                        <a:tabLst>
                          <a:tab pos="283464" algn="dec"/>
                        </a:tabLst>
                      </a:pPr>
                      <a:r>
                        <a:rPr lang="en-US" sz="1800" dirty="0" smtClean="0"/>
                        <a:t>	</a:t>
                      </a:r>
                      <a:r>
                        <a:rPr lang="en-US" sz="1800" dirty="0" smtClean="0">
                          <a:solidFill>
                            <a:srgbClr val="FF0000"/>
                          </a:solidFill>
                        </a:rPr>
                        <a:t>-.17</a:t>
                      </a:r>
                    </a:p>
                    <a:p>
                      <a:pPr algn="l">
                        <a:tabLst>
                          <a:tab pos="283464" algn="dec"/>
                        </a:tabLst>
                      </a:pPr>
                      <a:r>
                        <a:rPr lang="en-US" sz="1800" dirty="0" smtClean="0">
                          <a:solidFill>
                            <a:srgbClr val="FF0000"/>
                          </a:solidFill>
                        </a:rPr>
                        <a:t>	.06</a:t>
                      </a:r>
                    </a:p>
                    <a:p>
                      <a:pPr algn="ctr">
                        <a:tabLst>
                          <a:tab pos="283464" algn="dec"/>
                        </a:tabLst>
                      </a:pPr>
                      <a:r>
                        <a:rPr lang="en-US" sz="1800" dirty="0" smtClean="0"/>
                        <a:t>	-</a:t>
                      </a:r>
                    </a:p>
                    <a:p>
                      <a:pPr algn="l">
                        <a:tabLst>
                          <a:tab pos="283464" algn="dec"/>
                        </a:tabLst>
                      </a:pPr>
                      <a:r>
                        <a:rPr lang="en-US" sz="1800" dirty="0" smtClean="0"/>
                        <a:t>	</a:t>
                      </a:r>
                      <a:r>
                        <a:rPr lang="en-US" sz="1800" b="0" dirty="0" smtClean="0"/>
                        <a:t>-.51*</a:t>
                      </a:r>
                    </a:p>
                  </a:txBody>
                  <a:tcPr/>
                </a:tc>
                <a:tc>
                  <a:txBody>
                    <a:bodyPr/>
                    <a:lstStyle/>
                    <a:p>
                      <a:pPr algn="l">
                        <a:tabLst>
                          <a:tab pos="283464" algn="dec"/>
                        </a:tabLst>
                      </a:pPr>
                      <a:r>
                        <a:rPr lang="en-US" sz="1800" dirty="0" smtClean="0">
                          <a:solidFill>
                            <a:srgbClr val="FF0000"/>
                          </a:solidFill>
                        </a:rPr>
                        <a:t>	.10</a:t>
                      </a:r>
                    </a:p>
                    <a:p>
                      <a:pPr algn="l">
                        <a:tabLst>
                          <a:tab pos="283464" algn="dec"/>
                        </a:tabLst>
                      </a:pPr>
                      <a:r>
                        <a:rPr lang="en-US" sz="1800" dirty="0" smtClean="0">
                          <a:solidFill>
                            <a:srgbClr val="FF0000"/>
                          </a:solidFill>
                        </a:rPr>
                        <a:t>	-.95*</a:t>
                      </a:r>
                    </a:p>
                    <a:p>
                      <a:pPr algn="l">
                        <a:tabLst>
                          <a:tab pos="283464" algn="dec"/>
                        </a:tabLst>
                      </a:pPr>
                      <a:r>
                        <a:rPr lang="en-US" sz="1800" dirty="0" smtClean="0">
                          <a:solidFill>
                            <a:srgbClr val="FF0000"/>
                          </a:solidFill>
                        </a:rPr>
                        <a:t>	-.37</a:t>
                      </a:r>
                    </a:p>
                    <a:p>
                      <a:pPr algn="ctr">
                        <a:tabLst>
                          <a:tab pos="283464" algn="dec"/>
                        </a:tabLst>
                      </a:pPr>
                      <a:r>
                        <a:rPr lang="en-US" sz="1800" dirty="0" smtClean="0">
                          <a:solidFill>
                            <a:srgbClr val="FF0000"/>
                          </a:solidFill>
                        </a:rPr>
                        <a:t>	-</a:t>
                      </a:r>
                    </a:p>
                  </a:txBody>
                  <a:tcPr/>
                </a:tc>
                <a:tc>
                  <a:txBody>
                    <a:bodyPr/>
                    <a:lstStyle/>
                    <a:p>
                      <a:pPr algn="ctr">
                        <a:tabLst>
                          <a:tab pos="283464" algn="dec"/>
                        </a:tabLst>
                      </a:pPr>
                      <a:r>
                        <a:rPr lang="en-US" sz="1800" dirty="0" smtClean="0">
                          <a:solidFill>
                            <a:srgbClr val="FF0000"/>
                          </a:solidFill>
                        </a:rPr>
                        <a:t>6.92</a:t>
                      </a:r>
                    </a:p>
                    <a:p>
                      <a:pPr algn="l">
                        <a:tabLst>
                          <a:tab pos="283464" algn="dec"/>
                        </a:tabLst>
                      </a:pPr>
                      <a:r>
                        <a:rPr lang="en-US" sz="1800" dirty="0" smtClean="0">
                          <a:solidFill>
                            <a:srgbClr val="FF0000"/>
                          </a:solidFill>
                        </a:rPr>
                        <a:t>	9.10</a:t>
                      </a:r>
                    </a:p>
                    <a:p>
                      <a:pPr algn="l">
                        <a:tabLst>
                          <a:tab pos="283464" algn="dec"/>
                        </a:tabLst>
                      </a:pPr>
                      <a:r>
                        <a:rPr lang="en-US" sz="1800" dirty="0" smtClean="0">
                          <a:solidFill>
                            <a:srgbClr val="FF0000"/>
                          </a:solidFill>
                        </a:rPr>
                        <a:t>	3.24</a:t>
                      </a:r>
                    </a:p>
                    <a:p>
                      <a:pPr algn="l">
                        <a:tabLst>
                          <a:tab pos="283464" algn="dec"/>
                        </a:tabLst>
                      </a:pPr>
                      <a:r>
                        <a:rPr lang="en-US" sz="1800" dirty="0" smtClean="0">
                          <a:solidFill>
                            <a:srgbClr val="FF0000"/>
                          </a:solidFill>
                        </a:rPr>
                        <a:t>	108.67</a:t>
                      </a:r>
                    </a:p>
                  </a:txBody>
                  <a:tcPr/>
                </a:tc>
                <a:tc>
                  <a:txBody>
                    <a:bodyPr/>
                    <a:lstStyle/>
                    <a:p>
                      <a:pPr algn="l">
                        <a:tabLst>
                          <a:tab pos="283464" algn="dec"/>
                        </a:tabLst>
                      </a:pPr>
                      <a:r>
                        <a:rPr lang="en-US" sz="1800" i="1" dirty="0" smtClean="0">
                          <a:solidFill>
                            <a:srgbClr val="FF0000"/>
                          </a:solidFill>
                        </a:rPr>
                        <a:t>	1.02</a:t>
                      </a:r>
                    </a:p>
                    <a:p>
                      <a:pPr algn="l">
                        <a:tabLst>
                          <a:tab pos="283464" algn="dec"/>
                        </a:tabLst>
                      </a:pPr>
                      <a:r>
                        <a:rPr lang="en-US" sz="1800" i="1" dirty="0" smtClean="0">
                          <a:solidFill>
                            <a:srgbClr val="FF0000"/>
                          </a:solidFill>
                        </a:rPr>
                        <a:t>	7.20</a:t>
                      </a:r>
                    </a:p>
                    <a:p>
                      <a:pPr algn="l">
                        <a:tabLst>
                          <a:tab pos="283464" algn="dec"/>
                        </a:tabLst>
                      </a:pPr>
                      <a:r>
                        <a:rPr lang="en-US" sz="1800" i="1" dirty="0" smtClean="0">
                          <a:solidFill>
                            <a:srgbClr val="FF0000"/>
                          </a:solidFill>
                        </a:rPr>
                        <a:t>	2.43</a:t>
                      </a:r>
                    </a:p>
                    <a:p>
                      <a:pPr algn="l">
                        <a:tabLst>
                          <a:tab pos="283464" algn="dec"/>
                        </a:tabLst>
                      </a:pPr>
                      <a:r>
                        <a:rPr lang="en-US" sz="1800" i="1" dirty="0" smtClean="0">
                          <a:solidFill>
                            <a:srgbClr val="FF0000"/>
                          </a:solidFill>
                        </a:rPr>
                        <a:t>	7.74</a:t>
                      </a:r>
                    </a:p>
                  </a:txBody>
                  <a:tcPr/>
                </a:tc>
              </a:tr>
              <a:tr h="609600">
                <a:tc>
                  <a:txBody>
                    <a:bodyPr/>
                    <a:lstStyle/>
                    <a:p>
                      <a:r>
                        <a:rPr lang="en-US" sz="1800" b="1" i="0" dirty="0" smtClean="0"/>
                        <a:t>Not</a:t>
                      </a:r>
                      <a:r>
                        <a:rPr lang="en-US" sz="1800" b="1" i="0" baseline="0" dirty="0" smtClean="0"/>
                        <a:t> Sleep</a:t>
                      </a:r>
                    </a:p>
                    <a:p>
                      <a:r>
                        <a:rPr lang="en-US" sz="1800" b="1" i="0" baseline="0" dirty="0" smtClean="0"/>
                        <a:t>Deprived</a:t>
                      </a:r>
                      <a:endParaRPr lang="en-US" sz="1800" b="1" i="0" dirty="0"/>
                    </a:p>
                  </a:txBody>
                  <a:tcPr/>
                </a:tc>
                <a:tc>
                  <a:txBody>
                    <a:bodyPr/>
                    <a:lstStyle/>
                    <a:p>
                      <a:r>
                        <a:rPr lang="en-US" sz="1800" i="1" dirty="0" smtClean="0"/>
                        <a:t>M</a:t>
                      </a:r>
                    </a:p>
                    <a:p>
                      <a:r>
                        <a:rPr lang="en-US" sz="1800" i="1" dirty="0" smtClean="0"/>
                        <a:t>SD</a:t>
                      </a:r>
                    </a:p>
                  </a:txBody>
                  <a:tcPr/>
                </a:tc>
                <a:tc>
                  <a:txBody>
                    <a:bodyPr/>
                    <a:lstStyle/>
                    <a:p>
                      <a:pPr algn="ctr">
                        <a:tabLst>
                          <a:tab pos="228600" algn="dec"/>
                        </a:tabLst>
                      </a:pPr>
                      <a:r>
                        <a:rPr lang="en-US" sz="1800" dirty="0" smtClean="0"/>
                        <a:t>55.77</a:t>
                      </a:r>
                    </a:p>
                    <a:p>
                      <a:pPr algn="ctr">
                        <a:tabLst>
                          <a:tab pos="228600" algn="dec"/>
                        </a:tabLst>
                      </a:pPr>
                      <a:r>
                        <a:rPr lang="en-US" sz="1800" dirty="0" smtClean="0"/>
                        <a:t>5.08</a:t>
                      </a:r>
                      <a:endParaRPr lang="en-US" sz="1800" dirty="0"/>
                    </a:p>
                  </a:txBody>
                  <a:tcPr/>
                </a:tc>
                <a:tc>
                  <a:txBody>
                    <a:bodyPr/>
                    <a:lstStyle/>
                    <a:p>
                      <a:pPr algn="ctr">
                        <a:tabLst>
                          <a:tab pos="347472" algn="dec"/>
                        </a:tabLst>
                      </a:pPr>
                      <a:r>
                        <a:rPr lang="en-US" sz="1800" dirty="0" smtClean="0"/>
                        <a:t>1.36</a:t>
                      </a:r>
                    </a:p>
                    <a:p>
                      <a:pPr algn="ctr">
                        <a:tabLst>
                          <a:tab pos="347472" algn="dec"/>
                        </a:tabLst>
                      </a:pPr>
                      <a:r>
                        <a:rPr lang="en-US" sz="1800" dirty="0" smtClean="0"/>
                        <a:t>.56</a:t>
                      </a:r>
                      <a:endParaRPr lang="en-US" sz="1800" dirty="0"/>
                    </a:p>
                  </a:txBody>
                  <a:tcPr/>
                </a:tc>
                <a:tc>
                  <a:txBody>
                    <a:bodyPr/>
                    <a:lstStyle/>
                    <a:p>
                      <a:pPr algn="ctr">
                        <a:tabLst>
                          <a:tab pos="228600" algn="dec"/>
                        </a:tabLst>
                      </a:pPr>
                      <a:r>
                        <a:rPr lang="en-US" sz="1800" dirty="0" smtClean="0"/>
                        <a:t>7.76</a:t>
                      </a:r>
                    </a:p>
                    <a:p>
                      <a:pPr algn="ctr">
                        <a:tabLst>
                          <a:tab pos="228600" algn="dec"/>
                        </a:tabLst>
                      </a:pPr>
                      <a:r>
                        <a:rPr lang="en-US" sz="1800" dirty="0" smtClean="0"/>
                        <a:t>1.34</a:t>
                      </a:r>
                      <a:endParaRPr lang="en-US" sz="1800" dirty="0"/>
                    </a:p>
                  </a:txBody>
                  <a:tcPr/>
                </a:tc>
                <a:tc>
                  <a:txBody>
                    <a:bodyPr/>
                    <a:lstStyle/>
                    <a:p>
                      <a:pPr algn="ctr">
                        <a:tabLst>
                          <a:tab pos="228600" algn="dec"/>
                        </a:tabLst>
                      </a:pPr>
                      <a:r>
                        <a:rPr lang="en-US" sz="1800" dirty="0" smtClean="0"/>
                        <a:t>3.02</a:t>
                      </a:r>
                    </a:p>
                    <a:p>
                      <a:pPr algn="ctr">
                        <a:tabLst>
                          <a:tab pos="228600" algn="dec"/>
                        </a:tabLst>
                      </a:pPr>
                      <a:r>
                        <a:rPr lang="en-US" sz="1800" dirty="0" smtClean="0"/>
                        <a:t>1.20</a:t>
                      </a:r>
                      <a:endParaRPr lang="en-US" sz="1800" dirty="0"/>
                    </a:p>
                  </a:txBody>
                  <a:tcPr/>
                </a:tc>
                <a:tc>
                  <a:txBody>
                    <a:bodyPr/>
                    <a:lstStyle/>
                    <a:p>
                      <a:pPr algn="ctr">
                        <a:tabLst>
                          <a:tab pos="347472" algn="dec"/>
                        </a:tabLst>
                      </a:pPr>
                      <a:r>
                        <a:rPr lang="en-US" sz="1800" dirty="0" smtClean="0"/>
                        <a:t>6.81</a:t>
                      </a:r>
                    </a:p>
                    <a:p>
                      <a:pPr algn="ctr">
                        <a:tabLst>
                          <a:tab pos="347472" algn="dec"/>
                        </a:tabLst>
                      </a:pPr>
                      <a:r>
                        <a:rPr lang="en-US" sz="1800" dirty="0" smtClean="0"/>
                        <a:t>.93</a:t>
                      </a:r>
                      <a:endParaRPr lang="en-US" sz="1800" dirty="0"/>
                    </a:p>
                  </a:txBody>
                  <a:tcPr/>
                </a:tc>
                <a:tc>
                  <a:txBody>
                    <a:bodyPr/>
                    <a:lstStyle/>
                    <a:p>
                      <a:pPr algn="ctr">
                        <a:tabLst>
                          <a:tab pos="283464" algn="dec"/>
                        </a:tabLst>
                      </a:pPr>
                      <a:r>
                        <a:rPr lang="en-US" sz="1800" dirty="0" smtClean="0"/>
                        <a:t>11.69</a:t>
                      </a:r>
                    </a:p>
                    <a:p>
                      <a:pPr algn="ctr">
                        <a:tabLst>
                          <a:tab pos="283464" algn="dec"/>
                        </a:tabLst>
                      </a:pPr>
                      <a:r>
                        <a:rPr lang="en-US" sz="1800" dirty="0" smtClean="0"/>
                        <a:t>15.21</a:t>
                      </a:r>
                      <a:endParaRPr lang="en-US" sz="1800" dirty="0"/>
                    </a:p>
                  </a:txBody>
                  <a:tcPr/>
                </a:tc>
                <a:tc>
                  <a:txBody>
                    <a:bodyPr/>
                    <a:lstStyle/>
                    <a:p>
                      <a:pPr algn="ctr">
                        <a:tabLst>
                          <a:tab pos="283464" algn="dec"/>
                        </a:tabLst>
                      </a:pPr>
                      <a:r>
                        <a:rPr lang="en-US" sz="1800" dirty="0" smtClean="0"/>
                        <a:t>3.71</a:t>
                      </a:r>
                    </a:p>
                    <a:p>
                      <a:pPr algn="ctr">
                        <a:tabLst>
                          <a:tab pos="283464" algn="dec"/>
                        </a:tabLst>
                      </a:pPr>
                      <a:r>
                        <a:rPr lang="en-US" sz="1800" dirty="0" smtClean="0"/>
                        <a:t>3.36</a:t>
                      </a:r>
                      <a:endParaRPr lang="en-US" sz="1800" dirty="0"/>
                    </a:p>
                  </a:txBody>
                  <a:tcPr/>
                </a:tc>
                <a:tc>
                  <a:txBody>
                    <a:bodyPr/>
                    <a:lstStyle/>
                    <a:p>
                      <a:pPr algn="ctr">
                        <a:tabLst>
                          <a:tab pos="283464" algn="dec"/>
                        </a:tabLst>
                      </a:pPr>
                      <a:r>
                        <a:rPr lang="en-US" sz="1800" dirty="0" smtClean="0"/>
                        <a:t>105.55</a:t>
                      </a:r>
                    </a:p>
                    <a:p>
                      <a:pPr algn="ctr">
                        <a:tabLst>
                          <a:tab pos="283464" algn="dec"/>
                        </a:tabLst>
                      </a:pPr>
                      <a:r>
                        <a:rPr lang="en-US" sz="1800" dirty="0" smtClean="0"/>
                        <a:t>16.60</a:t>
                      </a:r>
                      <a:endParaRPr lang="en-US" sz="1800" dirty="0"/>
                    </a:p>
                  </a:txBody>
                  <a:tcPr/>
                </a:tc>
                <a:tc>
                  <a:txBody>
                    <a:bodyPr/>
                    <a:lstStyle/>
                    <a:p>
                      <a:pPr algn="ctr">
                        <a:tabLst>
                          <a:tab pos="283464" algn="dec"/>
                        </a:tabLst>
                      </a:pPr>
                      <a:r>
                        <a:rPr lang="en-US" sz="1800" dirty="0" smtClean="0"/>
                        <a:t>	</a:t>
                      </a:r>
                      <a:endParaRPr lang="en-US" sz="1800" dirty="0"/>
                    </a:p>
                  </a:txBody>
                  <a:tcPr/>
                </a:tc>
                <a:tc>
                  <a:txBody>
                    <a:bodyPr/>
                    <a:lstStyle/>
                    <a:p>
                      <a:pPr algn="ctr">
                        <a:tabLst>
                          <a:tab pos="283464" algn="dec"/>
                        </a:tabLst>
                      </a:pPr>
                      <a:endParaRPr lang="en-US" sz="1800" dirty="0" smtClean="0"/>
                    </a:p>
                    <a:p>
                      <a:pPr algn="ctr">
                        <a:tabLst>
                          <a:tab pos="283464" algn="dec"/>
                        </a:tabLst>
                      </a:pPr>
                      <a:r>
                        <a:rPr lang="en-US" sz="1800" dirty="0" smtClean="0"/>
                        <a:t>	</a:t>
                      </a:r>
                      <a:endParaRPr lang="en-US" sz="1800" dirty="0"/>
                    </a:p>
                  </a:txBody>
                  <a:tcPr/>
                </a:tc>
              </a:tr>
            </a:tbl>
          </a:graphicData>
        </a:graphic>
      </p:graphicFrame>
      <p:sp>
        <p:nvSpPr>
          <p:cNvPr id="53" name="TextBox 50"/>
          <p:cNvSpPr txBox="1">
            <a:spLocks noChangeArrowheads="1"/>
          </p:cNvSpPr>
          <p:nvPr/>
        </p:nvSpPr>
        <p:spPr bwMode="auto">
          <a:xfrm>
            <a:off x="30708600" y="14478000"/>
            <a:ext cx="11506200" cy="10926068"/>
          </a:xfrm>
          <a:prstGeom prst="rect">
            <a:avLst/>
          </a:prstGeom>
          <a:noFill/>
          <a:ln w="9525">
            <a:noFill/>
            <a:miter lim="800000"/>
            <a:headEnd/>
            <a:tailEnd/>
          </a:ln>
        </p:spPr>
        <p:txBody>
          <a:bodyPr wrap="square">
            <a:spAutoFit/>
          </a:bodyPr>
          <a:lstStyle/>
          <a:p>
            <a:pPr marL="0" lvl="1" algn="ctr"/>
            <a:r>
              <a:rPr lang="en-US" sz="4000" b="1" dirty="0" smtClean="0"/>
              <a:t>Conclusions</a:t>
            </a:r>
          </a:p>
          <a:p>
            <a:pPr marL="0" lvl="1" algn="ctr"/>
            <a:endParaRPr lang="en-US" sz="4000" b="1" dirty="0" smtClean="0"/>
          </a:p>
          <a:p>
            <a:pPr marL="0" lvl="1">
              <a:buFont typeface="Arial" pitchFamily="34" charset="0"/>
              <a:buChar char="•"/>
            </a:pPr>
            <a:r>
              <a:rPr lang="en-US" sz="2400" dirty="0" smtClean="0"/>
              <a:t>The research suggest that that the effects of sleep deprivation including variation in patterns can be observed in natural settings (vs. laboratory settings).  Sleep deprivation was not related to cognitive abilities, but rather the combination of sleep deprivation and erratic patterns was a significant predictor of cognitive </a:t>
            </a:r>
            <a:r>
              <a:rPr lang="en-US" sz="2400" dirty="0" err="1" smtClean="0"/>
              <a:t>abilitiesl</a:t>
            </a:r>
            <a:r>
              <a:rPr lang="en-US" sz="2400" dirty="0" smtClean="0"/>
              <a:t>  For those individuals who were not getting their proper daily rest (i.e., less than 7 hours), getting a consistent amount of sleep each night was very important.  Deficits in short term memory were found  in sleep deprived individuals who had erratic sleep patterns. In contrast, for individuals who got the suggested amount of sleep (i.e., 7 or more hours), erratic patterns of sleep did not affect their short term memory. </a:t>
            </a:r>
          </a:p>
          <a:p>
            <a:pPr marL="0" lvl="1"/>
            <a:endParaRPr lang="en-US" sz="2400" dirty="0" smtClean="0"/>
          </a:p>
          <a:p>
            <a:pPr marL="0" lvl="1"/>
            <a:r>
              <a:rPr lang="en-US" sz="2400" dirty="0" smtClean="0"/>
              <a:t>Future research should explore why pattern variation only affects sleep deprived individuals and which other cognitive functions may be affected.  Neurological research may shed light on which mechanisms are affected in sleep deprived erratic sleepers to produce cognitive deficits. </a:t>
            </a:r>
          </a:p>
          <a:p>
            <a:pPr marL="0" lvl="1"/>
            <a:endParaRPr lang="en-US" sz="2400" dirty="0" smtClean="0"/>
          </a:p>
          <a:p>
            <a:pPr marL="0" lvl="1">
              <a:buFont typeface="Arial" pitchFamily="34" charset="0"/>
              <a:buChar char="•"/>
            </a:pPr>
            <a:r>
              <a:rPr lang="en-US" sz="2400" dirty="0" smtClean="0"/>
              <a:t>For all participants, perceptions of tiredness were not related to short-term memory or certain aspects of attention. However, sleep-deprived individuals who reported being tired were more likely to overreact when waiting for a event to happen (i.e., responded too quickly to stimuli).  Further research needs to elucidate differences between actual deprivation versus subjective feelings of tiredness. </a:t>
            </a:r>
          </a:p>
          <a:p>
            <a:pPr marL="0" lvl="1"/>
            <a:endParaRPr lang="en-US" sz="2400" dirty="0" smtClean="0"/>
          </a:p>
          <a:p>
            <a:pPr marL="0" lvl="1">
              <a:buFont typeface="Arial" pitchFamily="34" charset="0"/>
              <a:buChar char="•"/>
            </a:pPr>
            <a:r>
              <a:rPr lang="en-US" sz="2400" dirty="0" smtClean="0"/>
              <a:t>The sample was very homogeneous including primarily white females.  The relations of sleep deprivation and cognitive functioning should be observed in more diverse populations.</a:t>
            </a:r>
          </a:p>
          <a:p>
            <a:pPr lvl="1"/>
            <a:endParaRPr lang="en-US" sz="2400" b="1" dirty="0" smtClean="0"/>
          </a:p>
        </p:txBody>
      </p:sp>
      <p:sp>
        <p:nvSpPr>
          <p:cNvPr id="54" name="TextBox 53"/>
          <p:cNvSpPr txBox="1">
            <a:spLocks noChangeArrowheads="1"/>
          </p:cNvSpPr>
          <p:nvPr/>
        </p:nvSpPr>
        <p:spPr bwMode="auto">
          <a:xfrm>
            <a:off x="31699200" y="5181600"/>
            <a:ext cx="10058400" cy="830997"/>
          </a:xfrm>
          <a:prstGeom prst="rect">
            <a:avLst/>
          </a:prstGeom>
          <a:noFill/>
          <a:ln w="9525">
            <a:noFill/>
            <a:miter lim="800000"/>
            <a:headEnd/>
            <a:tailEnd/>
          </a:ln>
        </p:spPr>
        <p:txBody>
          <a:bodyPr wrap="square">
            <a:spAutoFit/>
          </a:bodyPr>
          <a:lstStyle/>
          <a:p>
            <a:pPr algn="ctr"/>
            <a:r>
              <a:rPr lang="en-US" sz="2400" b="1" dirty="0" smtClean="0"/>
              <a:t>Sleep Deprived vs. Non-Sleep Deprived: </a:t>
            </a:r>
          </a:p>
          <a:p>
            <a:pPr algn="ctr"/>
            <a:r>
              <a:rPr lang="en-US" sz="2400" b="1" dirty="0" smtClean="0"/>
              <a:t>Relations between Inconsistency in Sleep and Short Term Memory </a:t>
            </a:r>
            <a:endParaRPr lang="en-US" sz="2400" b="1" dirty="0"/>
          </a:p>
        </p:txBody>
      </p:sp>
      <p:sp>
        <p:nvSpPr>
          <p:cNvPr id="55" name="TextBox 51"/>
          <p:cNvSpPr txBox="1">
            <a:spLocks noChangeArrowheads="1"/>
          </p:cNvSpPr>
          <p:nvPr/>
        </p:nvSpPr>
        <p:spPr bwMode="auto">
          <a:xfrm>
            <a:off x="19431000" y="25069800"/>
            <a:ext cx="6934200" cy="461665"/>
          </a:xfrm>
          <a:prstGeom prst="rect">
            <a:avLst/>
          </a:prstGeom>
          <a:noFill/>
          <a:ln w="9525">
            <a:noFill/>
            <a:miter lim="800000"/>
            <a:headEnd/>
            <a:tailEnd/>
          </a:ln>
        </p:spPr>
        <p:txBody>
          <a:bodyPr wrap="square">
            <a:spAutoFit/>
          </a:bodyPr>
          <a:lstStyle/>
          <a:p>
            <a:r>
              <a:rPr lang="en-US" sz="2400" b="1" dirty="0" smtClean="0"/>
              <a:t>Table of Inter-Correlations among Variables</a:t>
            </a:r>
            <a:endParaRPr lang="en-US" sz="2400" b="1" dirty="0"/>
          </a:p>
        </p:txBody>
      </p:sp>
      <p:graphicFrame>
        <p:nvGraphicFramePr>
          <p:cNvPr id="30" name="Table 29"/>
          <p:cNvGraphicFramePr>
            <a:graphicFrameLocks noGrp="1"/>
          </p:cNvGraphicFramePr>
          <p:nvPr/>
        </p:nvGraphicFramePr>
        <p:xfrm>
          <a:off x="17145000" y="9906000"/>
          <a:ext cx="11582401" cy="5562601"/>
        </p:xfrm>
        <a:graphic>
          <a:graphicData uri="http://schemas.openxmlformats.org/drawingml/2006/table">
            <a:tbl>
              <a:tblPr/>
              <a:tblGrid>
                <a:gridCol w="3273286"/>
                <a:gridCol w="1636645"/>
                <a:gridCol w="1384852"/>
                <a:gridCol w="1930400"/>
                <a:gridCol w="1909419"/>
                <a:gridCol w="1447799"/>
              </a:tblGrid>
              <a:tr h="775393">
                <a:tc>
                  <a:txBody>
                    <a:bodyPr/>
                    <a:lstStyle/>
                    <a:p>
                      <a:pPr marL="0" marR="0">
                        <a:spcBef>
                          <a:spcPts val="0"/>
                        </a:spcBef>
                        <a:spcAft>
                          <a:spcPts val="0"/>
                        </a:spcAft>
                      </a:pPr>
                      <a:r>
                        <a:rPr lang="en-US" sz="2000" b="1" dirty="0">
                          <a:latin typeface="Times New Roman"/>
                          <a:ea typeface="Times New Roman"/>
                          <a:cs typeface="Times New Roman"/>
                        </a:rPr>
                        <a:t>Variable </a:t>
                      </a:r>
                      <a:endParaRPr lang="en-US" sz="2000"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a:txBody>
                    <a:bodyPr/>
                    <a:lstStyle/>
                    <a:p>
                      <a:pPr marL="0" marR="0" algn="ctr">
                        <a:spcBef>
                          <a:spcPts val="0"/>
                        </a:spcBef>
                        <a:spcAft>
                          <a:spcPts val="0"/>
                        </a:spcAft>
                      </a:pPr>
                      <a:r>
                        <a:rPr lang="en-US" sz="2000" b="1" i="1">
                          <a:latin typeface="Times New Roman"/>
                          <a:ea typeface="Times New Roman"/>
                          <a:cs typeface="Times New Roman"/>
                        </a:rPr>
                        <a:t>M </a:t>
                      </a:r>
                      <a:endParaRPr lang="en-US" sz="2000" i="1">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a:txBody>
                    <a:bodyPr/>
                    <a:lstStyle/>
                    <a:p>
                      <a:pPr marL="0" marR="0" algn="ctr">
                        <a:spcBef>
                          <a:spcPts val="0"/>
                        </a:spcBef>
                        <a:spcAft>
                          <a:spcPts val="0"/>
                        </a:spcAft>
                      </a:pPr>
                      <a:r>
                        <a:rPr lang="en-US" sz="2000" b="1" i="1" dirty="0">
                          <a:latin typeface="Times New Roman"/>
                          <a:ea typeface="Times New Roman"/>
                          <a:cs typeface="Times New Roman"/>
                        </a:rPr>
                        <a:t>SD </a:t>
                      </a:r>
                      <a:endParaRPr lang="en-US" sz="2000" i="1"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a:txBody>
                    <a:bodyPr/>
                    <a:lstStyle/>
                    <a:p>
                      <a:pPr marL="0" marR="0" algn="ctr">
                        <a:spcBef>
                          <a:spcPts val="0"/>
                        </a:spcBef>
                        <a:spcAft>
                          <a:spcPts val="0"/>
                        </a:spcAft>
                      </a:pPr>
                      <a:r>
                        <a:rPr lang="en-US" sz="2000" b="1" dirty="0">
                          <a:latin typeface="Times New Roman"/>
                          <a:ea typeface="Times New Roman"/>
                          <a:cs typeface="Times New Roman"/>
                        </a:rPr>
                        <a:t>Range</a:t>
                      </a:r>
                      <a:endParaRPr lang="en-US" sz="2000" dirty="0">
                        <a:latin typeface="Times New Roman"/>
                        <a:ea typeface="Times New Roman"/>
                        <a:cs typeface="Times New Roman"/>
                      </a:endParaRPr>
                    </a:p>
                    <a:p>
                      <a:pPr marL="0" marR="0" algn="ctr">
                        <a:spcBef>
                          <a:spcPts val="0"/>
                        </a:spcBef>
                        <a:spcAft>
                          <a:spcPts val="0"/>
                        </a:spcAft>
                      </a:pPr>
                      <a:r>
                        <a:rPr lang="en-US" sz="2000" b="1" dirty="0">
                          <a:latin typeface="Times New Roman"/>
                          <a:ea typeface="Times New Roman"/>
                          <a:cs typeface="Times New Roman"/>
                        </a:rPr>
                        <a:t>Potential </a:t>
                      </a:r>
                      <a:endParaRPr lang="en-US" sz="2000"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a:txBody>
                    <a:bodyPr/>
                    <a:lstStyle/>
                    <a:p>
                      <a:pPr marL="0" marR="0" algn="ctr">
                        <a:spcBef>
                          <a:spcPts val="0"/>
                        </a:spcBef>
                        <a:spcAft>
                          <a:spcPts val="0"/>
                        </a:spcAft>
                      </a:pPr>
                      <a:r>
                        <a:rPr lang="en-US" sz="2000" b="1" dirty="0">
                          <a:latin typeface="Times New Roman"/>
                          <a:ea typeface="Times New Roman"/>
                          <a:cs typeface="Times New Roman"/>
                        </a:rPr>
                        <a:t>Range</a:t>
                      </a:r>
                      <a:endParaRPr lang="en-US" sz="2000" dirty="0">
                        <a:latin typeface="Times New Roman"/>
                        <a:ea typeface="Times New Roman"/>
                        <a:cs typeface="Times New Roman"/>
                      </a:endParaRPr>
                    </a:p>
                    <a:p>
                      <a:pPr marL="0" marR="0" algn="ctr">
                        <a:spcBef>
                          <a:spcPts val="0"/>
                        </a:spcBef>
                        <a:spcAft>
                          <a:spcPts val="0"/>
                        </a:spcAft>
                      </a:pPr>
                      <a:r>
                        <a:rPr lang="en-US" sz="2000" b="1" dirty="0">
                          <a:latin typeface="Times New Roman"/>
                          <a:ea typeface="Times New Roman"/>
                          <a:cs typeface="Times New Roman"/>
                        </a:rPr>
                        <a:t>Actual </a:t>
                      </a:r>
                      <a:endParaRPr lang="en-US" sz="2000"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a:txBody>
                    <a:bodyPr/>
                    <a:lstStyle/>
                    <a:p>
                      <a:pPr marL="0" marR="0" algn="ctr">
                        <a:spcBef>
                          <a:spcPts val="0"/>
                        </a:spcBef>
                        <a:spcAft>
                          <a:spcPts val="0"/>
                        </a:spcAft>
                      </a:pPr>
                      <a:r>
                        <a:rPr lang="en-US" sz="2000" b="1" dirty="0">
                          <a:latin typeface="Times New Roman"/>
                          <a:ea typeface="Times New Roman"/>
                          <a:cs typeface="Times New Roman"/>
                        </a:rPr>
                        <a:t>Skew </a:t>
                      </a:r>
                      <a:endParaRPr lang="en-US" sz="2000"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r>
              <a:tr h="775393">
                <a:tc>
                  <a:txBody>
                    <a:bodyPr/>
                    <a:lstStyle/>
                    <a:p>
                      <a:pPr marL="0" marR="0">
                        <a:spcBef>
                          <a:spcPts val="0"/>
                        </a:spcBef>
                        <a:spcAft>
                          <a:spcPts val="0"/>
                        </a:spcAft>
                      </a:pPr>
                      <a:r>
                        <a:rPr lang="en-US" sz="2000" dirty="0">
                          <a:latin typeface="Times New Roman"/>
                          <a:ea typeface="Times New Roman"/>
                          <a:cs typeface="Times New Roman"/>
                        </a:rPr>
                        <a:t>Sleep Variables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spcBef>
                          <a:spcPts val="0"/>
                        </a:spcBef>
                        <a:spcAft>
                          <a:spcPts val="0"/>
                        </a:spcAft>
                      </a:pPr>
                      <a:r>
                        <a:rPr lang="en-US" sz="2000" dirty="0">
                          <a:latin typeface="Times New Roman"/>
                          <a:ea typeface="Times New Roman"/>
                          <a:cs typeface="Times New Roman"/>
                        </a:rPr>
                        <a:t>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spcBef>
                          <a:spcPts val="0"/>
                        </a:spcBef>
                        <a:spcAft>
                          <a:spcPts val="0"/>
                        </a:spcAft>
                      </a:pPr>
                      <a:r>
                        <a:rPr lang="en-US" sz="2000">
                          <a:latin typeface="Times New Roman"/>
                          <a:ea typeface="Times New Roman"/>
                          <a:cs typeface="Times New Roman"/>
                        </a:rPr>
                        <a:t>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endParaRPr lang="en-US" sz="2000" dirty="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endParaRPr lang="en-US" sz="2000" dirty="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spcBef>
                          <a:spcPts val="0"/>
                        </a:spcBef>
                        <a:spcAft>
                          <a:spcPts val="0"/>
                        </a:spcAft>
                      </a:pPr>
                      <a:r>
                        <a:rPr lang="en-US" sz="2000">
                          <a:latin typeface="Times New Roman"/>
                          <a:ea typeface="Times New Roman"/>
                          <a:cs typeface="Times New Roman"/>
                        </a:rPr>
                        <a:t>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r>
              <a:tr h="1786775">
                <a:tc>
                  <a:txBody>
                    <a:bodyPr/>
                    <a:lstStyle/>
                    <a:p>
                      <a:pPr marL="0" marR="0">
                        <a:spcBef>
                          <a:spcPts val="0"/>
                        </a:spcBef>
                        <a:spcAft>
                          <a:spcPts val="0"/>
                        </a:spcAft>
                        <a:tabLst>
                          <a:tab pos="406400" algn="l"/>
                        </a:tabLst>
                      </a:pPr>
                      <a:r>
                        <a:rPr lang="en-US" sz="2000" dirty="0" smtClean="0">
                          <a:latin typeface="Times New Roman"/>
                          <a:ea typeface="Times New Roman"/>
                          <a:cs typeface="Times New Roman"/>
                        </a:rPr>
                        <a:t>	Total </a:t>
                      </a:r>
                      <a:r>
                        <a:rPr lang="en-US" sz="2000" dirty="0">
                          <a:latin typeface="Times New Roman"/>
                          <a:ea typeface="Times New Roman"/>
                          <a:cs typeface="Times New Roman"/>
                        </a:rPr>
                        <a:t>weekly sleep</a:t>
                      </a:r>
                    </a:p>
                    <a:p>
                      <a:pPr marL="0" marR="0">
                        <a:spcBef>
                          <a:spcPts val="0"/>
                        </a:spcBef>
                        <a:spcAft>
                          <a:spcPts val="0"/>
                        </a:spcAft>
                        <a:tabLst>
                          <a:tab pos="406400" algn="l"/>
                        </a:tabLst>
                      </a:pPr>
                      <a:r>
                        <a:rPr lang="en-US" sz="2000" dirty="0" smtClean="0">
                          <a:latin typeface="Times New Roman"/>
                          <a:ea typeface="Times New Roman"/>
                          <a:cs typeface="Times New Roman"/>
                        </a:rPr>
                        <a:t>	Sleep </a:t>
                      </a:r>
                      <a:r>
                        <a:rPr lang="en-US" sz="2000" dirty="0">
                          <a:latin typeface="Times New Roman"/>
                          <a:ea typeface="Times New Roman"/>
                          <a:cs typeface="Times New Roman"/>
                        </a:rPr>
                        <a:t>inconsistency</a:t>
                      </a:r>
                    </a:p>
                    <a:p>
                      <a:pPr marL="0" marR="0">
                        <a:spcBef>
                          <a:spcPts val="0"/>
                        </a:spcBef>
                        <a:spcAft>
                          <a:spcPts val="0"/>
                        </a:spcAft>
                        <a:tabLst>
                          <a:tab pos="406400" algn="l"/>
                        </a:tabLst>
                      </a:pPr>
                      <a:r>
                        <a:rPr lang="en-US" sz="2000" dirty="0" smtClean="0">
                          <a:latin typeface="Times New Roman"/>
                          <a:ea typeface="Times New Roman"/>
                          <a:cs typeface="Times New Roman"/>
                        </a:rPr>
                        <a:t>	Perceived </a:t>
                      </a:r>
                      <a:r>
                        <a:rPr lang="en-US" sz="2000" dirty="0">
                          <a:latin typeface="Times New Roman"/>
                          <a:ea typeface="Times New Roman"/>
                          <a:cs typeface="Times New Roman"/>
                        </a:rPr>
                        <a:t>sleep need</a:t>
                      </a:r>
                    </a:p>
                    <a:p>
                      <a:pPr marL="0" marR="0">
                        <a:spcBef>
                          <a:spcPts val="0"/>
                        </a:spcBef>
                        <a:spcAft>
                          <a:spcPts val="0"/>
                        </a:spcAft>
                        <a:tabLst>
                          <a:tab pos="406400" algn="l"/>
                        </a:tabLst>
                      </a:pPr>
                      <a:r>
                        <a:rPr lang="en-US" sz="2000" dirty="0" smtClean="0">
                          <a:latin typeface="Times New Roman"/>
                          <a:ea typeface="Times New Roman"/>
                          <a:cs typeface="Times New Roman"/>
                        </a:rPr>
                        <a:t>	Perceived </a:t>
                      </a:r>
                      <a:r>
                        <a:rPr lang="en-US" sz="2000" dirty="0">
                          <a:latin typeface="Times New Roman"/>
                          <a:ea typeface="Times New Roman"/>
                          <a:cs typeface="Times New Roman"/>
                        </a:rPr>
                        <a:t>tiredness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spcBef>
                          <a:spcPts val="0"/>
                        </a:spcBef>
                        <a:spcAft>
                          <a:spcPts val="0"/>
                        </a:spcAft>
                        <a:tabLst>
                          <a:tab pos="685800" algn="dec"/>
                        </a:tabLst>
                      </a:pPr>
                      <a:r>
                        <a:rPr lang="en-US" sz="2000" dirty="0" smtClean="0">
                          <a:latin typeface="Times New Roman"/>
                          <a:ea typeface="Times New Roman"/>
                          <a:cs typeface="Times New Roman"/>
                        </a:rPr>
                        <a:t>	52.15</a:t>
                      </a:r>
                      <a:endParaRPr lang="en-US" sz="2000" dirty="0">
                        <a:latin typeface="Times New Roman"/>
                        <a:ea typeface="Times New Roman"/>
                        <a:cs typeface="Times New Roman"/>
                      </a:endParaRPr>
                    </a:p>
                    <a:p>
                      <a:pPr marL="0" marR="0">
                        <a:spcBef>
                          <a:spcPts val="0"/>
                        </a:spcBef>
                        <a:spcAft>
                          <a:spcPts val="0"/>
                        </a:spcAft>
                        <a:tabLst>
                          <a:tab pos="685800" algn="dec"/>
                        </a:tabLst>
                      </a:pPr>
                      <a:r>
                        <a:rPr lang="en-US" sz="2000" dirty="0" smtClean="0">
                          <a:latin typeface="Times New Roman"/>
                          <a:ea typeface="Times New Roman"/>
                          <a:cs typeface="Times New Roman"/>
                        </a:rPr>
                        <a:t>	1.33</a:t>
                      </a:r>
                      <a:endParaRPr lang="en-US" sz="2000" dirty="0">
                        <a:latin typeface="Times New Roman"/>
                        <a:ea typeface="Times New Roman"/>
                        <a:cs typeface="Times New Roman"/>
                      </a:endParaRPr>
                    </a:p>
                    <a:p>
                      <a:pPr marL="0" marR="0">
                        <a:spcBef>
                          <a:spcPts val="0"/>
                        </a:spcBef>
                        <a:spcAft>
                          <a:spcPts val="0"/>
                        </a:spcAft>
                        <a:tabLst>
                          <a:tab pos="685800" algn="dec"/>
                        </a:tabLst>
                      </a:pPr>
                      <a:r>
                        <a:rPr lang="en-US" sz="2000" dirty="0" smtClean="0">
                          <a:latin typeface="Times New Roman"/>
                          <a:ea typeface="Times New Roman"/>
                          <a:cs typeface="Times New Roman"/>
                        </a:rPr>
                        <a:t>	7.63</a:t>
                      </a:r>
                      <a:endParaRPr lang="en-US" sz="2000" dirty="0">
                        <a:latin typeface="Times New Roman"/>
                        <a:ea typeface="Times New Roman"/>
                        <a:cs typeface="Times New Roman"/>
                      </a:endParaRPr>
                    </a:p>
                    <a:p>
                      <a:pPr marL="0" marR="0">
                        <a:spcBef>
                          <a:spcPts val="0"/>
                        </a:spcBef>
                        <a:spcAft>
                          <a:spcPts val="0"/>
                        </a:spcAft>
                        <a:tabLst>
                          <a:tab pos="685800" algn="dec"/>
                        </a:tabLst>
                      </a:pPr>
                      <a:r>
                        <a:rPr lang="en-US" sz="2000" dirty="0" smtClean="0">
                          <a:latin typeface="Times New Roman"/>
                          <a:ea typeface="Times New Roman"/>
                          <a:cs typeface="Times New Roman"/>
                        </a:rPr>
                        <a:t>	3.05</a:t>
                      </a:r>
                      <a:endParaRPr lang="en-US" sz="2000"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spcBef>
                          <a:spcPts val="0"/>
                        </a:spcBef>
                        <a:spcAft>
                          <a:spcPts val="0"/>
                        </a:spcAft>
                        <a:tabLst>
                          <a:tab pos="566928" algn="dec"/>
                        </a:tabLst>
                      </a:pPr>
                      <a:r>
                        <a:rPr lang="en-US" sz="2000" i="1" dirty="0" smtClean="0">
                          <a:latin typeface="Times New Roman"/>
                          <a:ea typeface="Times New Roman"/>
                          <a:cs typeface="Times New Roman"/>
                        </a:rPr>
                        <a:t>	7.13</a:t>
                      </a:r>
                      <a:endParaRPr lang="en-US" sz="2000" i="1" dirty="0">
                        <a:latin typeface="Times New Roman"/>
                        <a:ea typeface="Times New Roman"/>
                        <a:cs typeface="Times New Roman"/>
                      </a:endParaRPr>
                    </a:p>
                    <a:p>
                      <a:pPr marL="0" marR="0">
                        <a:spcBef>
                          <a:spcPts val="0"/>
                        </a:spcBef>
                        <a:spcAft>
                          <a:spcPts val="0"/>
                        </a:spcAft>
                        <a:tabLst>
                          <a:tab pos="566928" algn="dec"/>
                        </a:tabLst>
                      </a:pPr>
                      <a:r>
                        <a:rPr lang="en-US" sz="2000" i="1" dirty="0" smtClean="0">
                          <a:latin typeface="Times New Roman"/>
                          <a:ea typeface="Times New Roman"/>
                          <a:cs typeface="Times New Roman"/>
                        </a:rPr>
                        <a:t>	.</a:t>
                      </a:r>
                      <a:r>
                        <a:rPr lang="en-US" sz="2000" i="1" dirty="0">
                          <a:latin typeface="Times New Roman"/>
                          <a:ea typeface="Times New Roman"/>
                          <a:cs typeface="Times New Roman"/>
                        </a:rPr>
                        <a:t>52</a:t>
                      </a:r>
                    </a:p>
                    <a:p>
                      <a:pPr marL="0" marR="0">
                        <a:spcBef>
                          <a:spcPts val="0"/>
                        </a:spcBef>
                        <a:spcAft>
                          <a:spcPts val="0"/>
                        </a:spcAft>
                        <a:tabLst>
                          <a:tab pos="566928" algn="dec"/>
                        </a:tabLst>
                      </a:pPr>
                      <a:r>
                        <a:rPr lang="en-US" sz="2000" i="1" dirty="0" smtClean="0">
                          <a:latin typeface="Times New Roman"/>
                          <a:ea typeface="Times New Roman"/>
                          <a:cs typeface="Times New Roman"/>
                        </a:rPr>
                        <a:t>	1.21</a:t>
                      </a:r>
                      <a:endParaRPr lang="en-US" sz="2000" i="1" dirty="0">
                        <a:latin typeface="Times New Roman"/>
                        <a:ea typeface="Times New Roman"/>
                        <a:cs typeface="Times New Roman"/>
                      </a:endParaRPr>
                    </a:p>
                    <a:p>
                      <a:pPr marL="0" marR="0">
                        <a:spcBef>
                          <a:spcPts val="0"/>
                        </a:spcBef>
                        <a:spcAft>
                          <a:spcPts val="0"/>
                        </a:spcAft>
                        <a:tabLst>
                          <a:tab pos="566928" algn="dec"/>
                        </a:tabLst>
                      </a:pPr>
                      <a:r>
                        <a:rPr lang="en-US" sz="2000" i="1" dirty="0" smtClean="0">
                          <a:latin typeface="Times New Roman"/>
                          <a:ea typeface="Times New Roman"/>
                          <a:cs typeface="Times New Roman"/>
                        </a:rPr>
                        <a:t>	1.17</a:t>
                      </a:r>
                      <a:endParaRPr lang="en-US" sz="2000" i="1"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lgn="ctr">
                        <a:spcBef>
                          <a:spcPts val="0"/>
                        </a:spcBef>
                        <a:spcAft>
                          <a:spcPts val="0"/>
                        </a:spcAft>
                      </a:pPr>
                      <a:r>
                        <a:rPr lang="en-US" sz="2000" dirty="0" err="1" smtClean="0">
                          <a:latin typeface="Times New Roman"/>
                          <a:ea typeface="Times New Roman"/>
                          <a:cs typeface="Times New Roman"/>
                        </a:rPr>
                        <a:t>na</a:t>
                      </a:r>
                      <a:endParaRPr lang="en-US" sz="2000" dirty="0">
                        <a:latin typeface="Times New Roman"/>
                        <a:ea typeface="Times New Roman"/>
                        <a:cs typeface="Times New Roman"/>
                      </a:endParaRPr>
                    </a:p>
                    <a:p>
                      <a:pPr marL="0" marR="0" algn="ctr">
                        <a:spcBef>
                          <a:spcPts val="0"/>
                        </a:spcBef>
                        <a:spcAft>
                          <a:spcPts val="0"/>
                        </a:spcAft>
                      </a:pPr>
                      <a:r>
                        <a:rPr lang="en-US" sz="2000" dirty="0" err="1" smtClean="0">
                          <a:latin typeface="Times New Roman"/>
                          <a:ea typeface="Times New Roman"/>
                          <a:cs typeface="Times New Roman"/>
                        </a:rPr>
                        <a:t>na</a:t>
                      </a:r>
                      <a:endParaRPr lang="en-US" sz="2000" dirty="0" smtClean="0">
                        <a:latin typeface="Times New Roman"/>
                        <a:ea typeface="Times New Roman"/>
                        <a:cs typeface="Times New Roman"/>
                      </a:endParaRPr>
                    </a:p>
                    <a:p>
                      <a:pPr marL="0" marR="0" algn="ctr">
                        <a:spcBef>
                          <a:spcPts val="0"/>
                        </a:spcBef>
                        <a:spcAft>
                          <a:spcPts val="0"/>
                        </a:spcAft>
                      </a:pPr>
                      <a:r>
                        <a:rPr lang="en-US" sz="2000" dirty="0" err="1" smtClean="0">
                          <a:latin typeface="Times New Roman"/>
                          <a:ea typeface="Times New Roman"/>
                          <a:cs typeface="Times New Roman"/>
                        </a:rPr>
                        <a:t>na</a:t>
                      </a:r>
                      <a:endParaRPr lang="en-US" sz="2000" dirty="0" smtClean="0">
                        <a:latin typeface="Times New Roman"/>
                        <a:ea typeface="Times New Roman"/>
                        <a:cs typeface="Times New Roman"/>
                      </a:endParaRPr>
                    </a:p>
                    <a:p>
                      <a:pPr marL="0" marR="0" algn="ctr">
                        <a:spcBef>
                          <a:spcPts val="0"/>
                        </a:spcBef>
                        <a:spcAft>
                          <a:spcPts val="0"/>
                        </a:spcAft>
                      </a:pPr>
                      <a:r>
                        <a:rPr lang="en-US" sz="2000" dirty="0" smtClean="0">
                          <a:latin typeface="Times New Roman"/>
                          <a:ea typeface="Times New Roman"/>
                          <a:cs typeface="Times New Roman"/>
                        </a:rPr>
                        <a:t>1.00-7.00</a:t>
                      </a:r>
                      <a:endParaRPr lang="en-US" sz="2000"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lgn="ctr">
                        <a:spcBef>
                          <a:spcPts val="0"/>
                        </a:spcBef>
                        <a:spcAft>
                          <a:spcPts val="0"/>
                        </a:spcAft>
                      </a:pPr>
                      <a:r>
                        <a:rPr lang="en-US" sz="2000" dirty="0">
                          <a:latin typeface="Times New Roman"/>
                          <a:ea typeface="Times New Roman"/>
                          <a:cs typeface="Times New Roman"/>
                        </a:rPr>
                        <a:t>33.00-71.17</a:t>
                      </a:r>
                    </a:p>
                    <a:p>
                      <a:pPr marL="0" marR="0" algn="ctr">
                        <a:spcBef>
                          <a:spcPts val="0"/>
                        </a:spcBef>
                        <a:spcAft>
                          <a:spcPts val="0"/>
                        </a:spcAft>
                      </a:pPr>
                      <a:r>
                        <a:rPr lang="en-US" sz="2000" dirty="0">
                          <a:latin typeface="Times New Roman"/>
                          <a:ea typeface="Times New Roman"/>
                          <a:cs typeface="Times New Roman"/>
                        </a:rPr>
                        <a:t>.35-3.09</a:t>
                      </a:r>
                    </a:p>
                    <a:p>
                      <a:pPr marL="0" marR="0" algn="ctr">
                        <a:spcBef>
                          <a:spcPts val="0"/>
                        </a:spcBef>
                        <a:spcAft>
                          <a:spcPts val="0"/>
                        </a:spcAft>
                      </a:pPr>
                      <a:r>
                        <a:rPr lang="en-US" sz="2000" dirty="0">
                          <a:latin typeface="Times New Roman"/>
                          <a:ea typeface="Times New Roman"/>
                          <a:cs typeface="Times New Roman"/>
                        </a:rPr>
                        <a:t>3.00-10.00</a:t>
                      </a:r>
                    </a:p>
                    <a:p>
                      <a:pPr marL="0" marR="0" algn="ctr">
                        <a:spcBef>
                          <a:spcPts val="0"/>
                        </a:spcBef>
                        <a:spcAft>
                          <a:spcPts val="0"/>
                        </a:spcAft>
                      </a:pPr>
                      <a:r>
                        <a:rPr lang="en-US" sz="2000" dirty="0">
                          <a:latin typeface="Times New Roman"/>
                          <a:ea typeface="Times New Roman"/>
                          <a:cs typeface="Times New Roman"/>
                        </a:rPr>
                        <a:t>1.00-6.00</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spcBef>
                          <a:spcPts val="0"/>
                        </a:spcBef>
                        <a:spcAft>
                          <a:spcPts val="0"/>
                        </a:spcAft>
                        <a:tabLst>
                          <a:tab pos="621792" algn="dec"/>
                        </a:tabLst>
                      </a:pPr>
                      <a:r>
                        <a:rPr lang="en-US" sz="2000" dirty="0" smtClean="0">
                          <a:latin typeface="Times New Roman"/>
                          <a:ea typeface="Times New Roman"/>
                          <a:cs typeface="Times New Roman"/>
                        </a:rPr>
                        <a:t>	.</a:t>
                      </a:r>
                      <a:r>
                        <a:rPr lang="en-US" sz="2000" dirty="0">
                          <a:latin typeface="Times New Roman"/>
                          <a:ea typeface="Times New Roman"/>
                          <a:cs typeface="Times New Roman"/>
                        </a:rPr>
                        <a:t>07</a:t>
                      </a:r>
                    </a:p>
                    <a:p>
                      <a:pPr marL="0" marR="0">
                        <a:spcBef>
                          <a:spcPts val="0"/>
                        </a:spcBef>
                        <a:spcAft>
                          <a:spcPts val="0"/>
                        </a:spcAft>
                        <a:tabLst>
                          <a:tab pos="621792" algn="dec"/>
                        </a:tabLst>
                      </a:pPr>
                      <a:r>
                        <a:rPr lang="en-US" sz="2000" dirty="0" smtClean="0">
                          <a:latin typeface="Times New Roman"/>
                          <a:ea typeface="Times New Roman"/>
                          <a:cs typeface="Times New Roman"/>
                        </a:rPr>
                        <a:t>	.</a:t>
                      </a:r>
                      <a:r>
                        <a:rPr lang="en-US" sz="2000" dirty="0">
                          <a:latin typeface="Times New Roman"/>
                          <a:ea typeface="Times New Roman"/>
                          <a:cs typeface="Times New Roman"/>
                        </a:rPr>
                        <a:t>79</a:t>
                      </a:r>
                    </a:p>
                    <a:p>
                      <a:pPr marL="0" marR="0">
                        <a:spcBef>
                          <a:spcPts val="0"/>
                        </a:spcBef>
                        <a:spcAft>
                          <a:spcPts val="0"/>
                        </a:spcAft>
                        <a:tabLst>
                          <a:tab pos="621792" algn="dec"/>
                        </a:tabLst>
                      </a:pPr>
                      <a:r>
                        <a:rPr lang="en-US" sz="2000" dirty="0" smtClean="0">
                          <a:latin typeface="Times New Roman"/>
                          <a:ea typeface="Times New Roman"/>
                          <a:cs typeface="Times New Roman"/>
                        </a:rPr>
                        <a:t>	-.</a:t>
                      </a:r>
                      <a:r>
                        <a:rPr lang="en-US" sz="2000" dirty="0">
                          <a:latin typeface="Times New Roman"/>
                          <a:ea typeface="Times New Roman"/>
                          <a:cs typeface="Times New Roman"/>
                        </a:rPr>
                        <a:t>64</a:t>
                      </a:r>
                    </a:p>
                    <a:p>
                      <a:pPr marL="0" marR="0">
                        <a:spcBef>
                          <a:spcPts val="0"/>
                        </a:spcBef>
                        <a:spcAft>
                          <a:spcPts val="0"/>
                        </a:spcAft>
                        <a:tabLst>
                          <a:tab pos="621792" algn="dec"/>
                        </a:tabLst>
                      </a:pPr>
                      <a:r>
                        <a:rPr lang="en-US" sz="2000" dirty="0" smtClean="0">
                          <a:latin typeface="Times New Roman"/>
                          <a:ea typeface="Times New Roman"/>
                          <a:cs typeface="Times New Roman"/>
                        </a:rPr>
                        <a:t>	.</a:t>
                      </a:r>
                      <a:r>
                        <a:rPr lang="en-US" sz="2000" dirty="0">
                          <a:latin typeface="Times New Roman"/>
                          <a:ea typeface="Times New Roman"/>
                          <a:cs typeface="Times New Roman"/>
                        </a:rPr>
                        <a:t>81</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r>
              <a:tr h="438265">
                <a:tc>
                  <a:txBody>
                    <a:bodyPr/>
                    <a:lstStyle/>
                    <a:p>
                      <a:pPr marL="0" marR="0">
                        <a:spcBef>
                          <a:spcPts val="0"/>
                        </a:spcBef>
                        <a:spcAft>
                          <a:spcPts val="0"/>
                        </a:spcAft>
                      </a:pPr>
                      <a:r>
                        <a:rPr lang="en-US" sz="2000">
                          <a:latin typeface="Times New Roman"/>
                          <a:ea typeface="Times New Roman"/>
                          <a:cs typeface="Times New Roman"/>
                        </a:rPr>
                        <a:t>Cognitive Variables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endParaRPr lang="en-US" sz="200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endParaRPr lang="en-US" sz="2000" i="1">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algn="ctr"/>
                      <a:endParaRPr lang="en-US" sz="2000" dirty="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algn="ctr"/>
                      <a:endParaRPr lang="en-US" sz="2000" dirty="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endParaRPr lang="en-US" sz="200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r>
              <a:tr h="1786775">
                <a:tc>
                  <a:txBody>
                    <a:bodyPr/>
                    <a:lstStyle/>
                    <a:p>
                      <a:pPr marL="0" marR="0">
                        <a:spcBef>
                          <a:spcPts val="0"/>
                        </a:spcBef>
                        <a:spcAft>
                          <a:spcPts val="0"/>
                        </a:spcAft>
                        <a:tabLst>
                          <a:tab pos="406400" algn="l"/>
                        </a:tabLst>
                      </a:pPr>
                      <a:r>
                        <a:rPr lang="en-US" sz="2000" dirty="0" smtClean="0">
                          <a:latin typeface="Times New Roman"/>
                          <a:ea typeface="Times New Roman"/>
                          <a:cs typeface="Times New Roman"/>
                        </a:rPr>
                        <a:t>	Short </a:t>
                      </a:r>
                      <a:r>
                        <a:rPr lang="en-US" sz="2000" dirty="0">
                          <a:latin typeface="Times New Roman"/>
                          <a:ea typeface="Times New Roman"/>
                          <a:cs typeface="Times New Roman"/>
                        </a:rPr>
                        <a:t>term memory</a:t>
                      </a:r>
                    </a:p>
                    <a:p>
                      <a:pPr marL="0" marR="0">
                        <a:spcBef>
                          <a:spcPts val="0"/>
                        </a:spcBef>
                        <a:spcAft>
                          <a:spcPts val="0"/>
                        </a:spcAft>
                        <a:tabLst>
                          <a:tab pos="406400" algn="l"/>
                        </a:tabLst>
                      </a:pPr>
                      <a:r>
                        <a:rPr lang="en-US" sz="2000" dirty="0">
                          <a:latin typeface="Times New Roman"/>
                          <a:ea typeface="Times New Roman"/>
                          <a:cs typeface="Times New Roman"/>
                        </a:rPr>
                        <a:t> </a:t>
                      </a:r>
                      <a:r>
                        <a:rPr lang="en-US" sz="2000" dirty="0" smtClean="0">
                          <a:latin typeface="Times New Roman"/>
                          <a:ea typeface="Times New Roman"/>
                          <a:cs typeface="Times New Roman"/>
                        </a:rPr>
                        <a:t>	Attention </a:t>
                      </a:r>
                      <a:r>
                        <a:rPr lang="en-US" sz="2000" dirty="0">
                          <a:latin typeface="Times New Roman"/>
                          <a:ea typeface="Times New Roman"/>
                          <a:cs typeface="Times New Roman"/>
                        </a:rPr>
                        <a:t>deficits</a:t>
                      </a:r>
                    </a:p>
                    <a:p>
                      <a:pPr marL="0" marR="0">
                        <a:spcBef>
                          <a:spcPts val="0"/>
                        </a:spcBef>
                        <a:spcAft>
                          <a:spcPts val="0"/>
                        </a:spcAft>
                        <a:tabLst>
                          <a:tab pos="406400" algn="l"/>
                        </a:tabLst>
                      </a:pPr>
                      <a:r>
                        <a:rPr lang="en-US" sz="2000" dirty="0" smtClean="0">
                          <a:latin typeface="Times New Roman"/>
                          <a:ea typeface="Times New Roman"/>
                          <a:cs typeface="Times New Roman"/>
                        </a:rPr>
                        <a:t>	Over-reactive</a:t>
                      </a:r>
                      <a:endParaRPr lang="en-US" sz="2000" dirty="0">
                        <a:latin typeface="Times New Roman"/>
                        <a:ea typeface="Times New Roman"/>
                        <a:cs typeface="Times New Roman"/>
                      </a:endParaRPr>
                    </a:p>
                    <a:p>
                      <a:pPr marL="0" marR="0">
                        <a:spcBef>
                          <a:spcPts val="0"/>
                        </a:spcBef>
                        <a:spcAft>
                          <a:spcPts val="0"/>
                        </a:spcAft>
                        <a:tabLst>
                          <a:tab pos="406400" algn="l"/>
                        </a:tabLst>
                      </a:pPr>
                      <a:r>
                        <a:rPr lang="en-US" sz="2000" dirty="0" smtClean="0">
                          <a:latin typeface="Times New Roman"/>
                          <a:ea typeface="Times New Roman"/>
                          <a:cs typeface="Times New Roman"/>
                        </a:rPr>
                        <a:t>	Correct </a:t>
                      </a:r>
                      <a:r>
                        <a:rPr lang="en-US" sz="2000" dirty="0">
                          <a:latin typeface="Times New Roman"/>
                          <a:ea typeface="Times New Roman"/>
                          <a:cs typeface="Times New Roman"/>
                        </a:rPr>
                        <a:t>responses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spcBef>
                          <a:spcPts val="0"/>
                        </a:spcBef>
                        <a:spcAft>
                          <a:spcPts val="0"/>
                        </a:spcAft>
                        <a:tabLst>
                          <a:tab pos="685800" algn="dec"/>
                        </a:tabLst>
                      </a:pPr>
                      <a:r>
                        <a:rPr lang="en-US" sz="2000" dirty="0" smtClean="0">
                          <a:latin typeface="Times New Roman"/>
                          <a:ea typeface="Times New Roman"/>
                          <a:cs typeface="Times New Roman"/>
                        </a:rPr>
                        <a:t>	6.85</a:t>
                      </a:r>
                      <a:endParaRPr lang="en-US" sz="2000" dirty="0">
                        <a:latin typeface="Times New Roman"/>
                        <a:ea typeface="Times New Roman"/>
                        <a:cs typeface="Times New Roman"/>
                      </a:endParaRPr>
                    </a:p>
                    <a:p>
                      <a:pPr marL="0" marR="0">
                        <a:spcBef>
                          <a:spcPts val="0"/>
                        </a:spcBef>
                        <a:spcAft>
                          <a:spcPts val="0"/>
                        </a:spcAft>
                        <a:tabLst>
                          <a:tab pos="685800" algn="dec"/>
                        </a:tabLst>
                      </a:pPr>
                      <a:r>
                        <a:rPr lang="en-US" sz="2000" dirty="0" smtClean="0">
                          <a:latin typeface="Times New Roman"/>
                          <a:ea typeface="Times New Roman"/>
                          <a:cs typeface="Times New Roman"/>
                        </a:rPr>
                        <a:t>	10.93</a:t>
                      </a:r>
                      <a:endParaRPr lang="en-US" sz="2000" dirty="0">
                        <a:latin typeface="Times New Roman"/>
                        <a:ea typeface="Times New Roman"/>
                        <a:cs typeface="Times New Roman"/>
                      </a:endParaRPr>
                    </a:p>
                    <a:p>
                      <a:pPr marL="0" marR="0">
                        <a:spcBef>
                          <a:spcPts val="0"/>
                        </a:spcBef>
                        <a:spcAft>
                          <a:spcPts val="0"/>
                        </a:spcAft>
                        <a:tabLst>
                          <a:tab pos="685800" algn="dec"/>
                        </a:tabLst>
                      </a:pPr>
                      <a:r>
                        <a:rPr lang="en-US" sz="2000" dirty="0" smtClean="0">
                          <a:latin typeface="Times New Roman"/>
                          <a:ea typeface="Times New Roman"/>
                          <a:cs typeface="Times New Roman"/>
                        </a:rPr>
                        <a:t>	3.57</a:t>
                      </a:r>
                      <a:endParaRPr lang="en-US" sz="2000" dirty="0">
                        <a:latin typeface="Times New Roman"/>
                        <a:ea typeface="Times New Roman"/>
                        <a:cs typeface="Times New Roman"/>
                      </a:endParaRPr>
                    </a:p>
                    <a:p>
                      <a:pPr marL="0" marR="0">
                        <a:spcBef>
                          <a:spcPts val="0"/>
                        </a:spcBef>
                        <a:spcAft>
                          <a:spcPts val="0"/>
                        </a:spcAft>
                        <a:tabLst>
                          <a:tab pos="685800" algn="dec"/>
                        </a:tabLst>
                      </a:pPr>
                      <a:r>
                        <a:rPr lang="en-US" sz="2000" dirty="0" smtClean="0">
                          <a:latin typeface="Times New Roman"/>
                          <a:ea typeface="Times New Roman"/>
                          <a:cs typeface="Times New Roman"/>
                        </a:rPr>
                        <a:t>	106.46</a:t>
                      </a:r>
                      <a:endParaRPr lang="en-US" sz="2000"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spcBef>
                          <a:spcPts val="0"/>
                        </a:spcBef>
                        <a:spcAft>
                          <a:spcPts val="0"/>
                        </a:spcAft>
                        <a:tabLst>
                          <a:tab pos="566928" algn="dec"/>
                        </a:tabLst>
                      </a:pPr>
                      <a:r>
                        <a:rPr lang="en-US" sz="2000" i="1" dirty="0" smtClean="0">
                          <a:latin typeface="Times New Roman"/>
                          <a:ea typeface="Times New Roman"/>
                          <a:cs typeface="Times New Roman"/>
                        </a:rPr>
                        <a:t>	.</a:t>
                      </a:r>
                      <a:r>
                        <a:rPr lang="en-US" sz="2000" i="1" dirty="0">
                          <a:latin typeface="Times New Roman"/>
                          <a:ea typeface="Times New Roman"/>
                          <a:cs typeface="Times New Roman"/>
                        </a:rPr>
                        <a:t>95</a:t>
                      </a:r>
                    </a:p>
                    <a:p>
                      <a:pPr marL="0" marR="0">
                        <a:spcBef>
                          <a:spcPts val="0"/>
                        </a:spcBef>
                        <a:spcAft>
                          <a:spcPts val="0"/>
                        </a:spcAft>
                        <a:tabLst>
                          <a:tab pos="566928" algn="dec"/>
                        </a:tabLst>
                      </a:pPr>
                      <a:r>
                        <a:rPr lang="en-US" sz="2000" i="1" dirty="0" smtClean="0">
                          <a:latin typeface="Times New Roman"/>
                          <a:ea typeface="Times New Roman"/>
                          <a:cs typeface="Times New Roman"/>
                        </a:rPr>
                        <a:t>	13.38</a:t>
                      </a:r>
                      <a:endParaRPr lang="en-US" sz="2000" i="1" dirty="0">
                        <a:latin typeface="Times New Roman"/>
                        <a:ea typeface="Times New Roman"/>
                        <a:cs typeface="Times New Roman"/>
                      </a:endParaRPr>
                    </a:p>
                    <a:p>
                      <a:pPr marL="0" marR="0">
                        <a:spcBef>
                          <a:spcPts val="0"/>
                        </a:spcBef>
                        <a:spcAft>
                          <a:spcPts val="0"/>
                        </a:spcAft>
                        <a:tabLst>
                          <a:tab pos="566928" algn="dec"/>
                        </a:tabLst>
                      </a:pPr>
                      <a:r>
                        <a:rPr lang="en-US" sz="2000" i="1" dirty="0" smtClean="0">
                          <a:latin typeface="Times New Roman"/>
                          <a:ea typeface="Times New Roman"/>
                          <a:cs typeface="Times New Roman"/>
                        </a:rPr>
                        <a:t>	3.11</a:t>
                      </a:r>
                      <a:endParaRPr lang="en-US" sz="2000" i="1" dirty="0">
                        <a:latin typeface="Times New Roman"/>
                        <a:ea typeface="Times New Roman"/>
                        <a:cs typeface="Times New Roman"/>
                      </a:endParaRPr>
                    </a:p>
                    <a:p>
                      <a:pPr marL="0" marR="0">
                        <a:spcBef>
                          <a:spcPts val="0"/>
                        </a:spcBef>
                        <a:spcAft>
                          <a:spcPts val="0"/>
                        </a:spcAft>
                        <a:tabLst>
                          <a:tab pos="566928" algn="dec"/>
                        </a:tabLst>
                      </a:pPr>
                      <a:r>
                        <a:rPr lang="en-US" sz="2000" i="1" dirty="0" smtClean="0">
                          <a:latin typeface="Times New Roman"/>
                          <a:ea typeface="Times New Roman"/>
                          <a:cs typeface="Times New Roman"/>
                        </a:rPr>
                        <a:t>	14.76</a:t>
                      </a:r>
                      <a:endParaRPr lang="en-US" sz="2000" i="1"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lgn="ctr">
                        <a:spcBef>
                          <a:spcPts val="0"/>
                        </a:spcBef>
                        <a:spcAft>
                          <a:spcPts val="0"/>
                        </a:spcAft>
                      </a:pPr>
                      <a:r>
                        <a:rPr lang="en-US" sz="2000" dirty="0" err="1" smtClean="0">
                          <a:latin typeface="Times New Roman"/>
                          <a:ea typeface="Times New Roman"/>
                          <a:cs typeface="Times New Roman"/>
                        </a:rPr>
                        <a:t>na</a:t>
                      </a:r>
                      <a:endParaRPr lang="en-US" sz="2000" dirty="0">
                        <a:latin typeface="Times New Roman"/>
                        <a:ea typeface="Times New Roman"/>
                        <a:cs typeface="Times New Roman"/>
                      </a:endParaRPr>
                    </a:p>
                    <a:p>
                      <a:pPr marL="0" marR="0" algn="ctr">
                        <a:spcBef>
                          <a:spcPts val="0"/>
                        </a:spcBef>
                        <a:spcAft>
                          <a:spcPts val="0"/>
                        </a:spcAft>
                      </a:pPr>
                      <a:r>
                        <a:rPr lang="en-US" sz="2000" dirty="0">
                          <a:latin typeface="Times New Roman"/>
                          <a:ea typeface="Times New Roman"/>
                          <a:cs typeface="Times New Roman"/>
                        </a:rPr>
                        <a:t>0.00-120.00</a:t>
                      </a:r>
                    </a:p>
                    <a:p>
                      <a:pPr marL="0" marR="0" algn="ctr">
                        <a:spcBef>
                          <a:spcPts val="0"/>
                        </a:spcBef>
                        <a:spcAft>
                          <a:spcPts val="0"/>
                        </a:spcAft>
                      </a:pPr>
                      <a:r>
                        <a:rPr lang="en-US" sz="2000" dirty="0">
                          <a:latin typeface="Times New Roman"/>
                          <a:ea typeface="Times New Roman"/>
                          <a:cs typeface="Times New Roman"/>
                        </a:rPr>
                        <a:t>0.00-120.00</a:t>
                      </a:r>
                    </a:p>
                    <a:p>
                      <a:pPr marL="0" marR="0" algn="ctr">
                        <a:spcBef>
                          <a:spcPts val="0"/>
                        </a:spcBef>
                        <a:spcAft>
                          <a:spcPts val="0"/>
                        </a:spcAft>
                      </a:pPr>
                      <a:r>
                        <a:rPr lang="en-US" sz="2000" dirty="0">
                          <a:latin typeface="Times New Roman"/>
                          <a:ea typeface="Times New Roman"/>
                          <a:cs typeface="Times New Roman"/>
                        </a:rPr>
                        <a:t>0.00-120.00</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lgn="ctr">
                        <a:spcBef>
                          <a:spcPts val="0"/>
                        </a:spcBef>
                        <a:spcAft>
                          <a:spcPts val="0"/>
                        </a:spcAft>
                      </a:pPr>
                      <a:r>
                        <a:rPr lang="en-US" sz="2000" dirty="0">
                          <a:latin typeface="Times New Roman"/>
                          <a:ea typeface="Times New Roman"/>
                          <a:cs typeface="Times New Roman"/>
                        </a:rPr>
                        <a:t>5.00-9.00</a:t>
                      </a:r>
                    </a:p>
                    <a:p>
                      <a:pPr marL="0" marR="0" algn="ctr">
                        <a:spcBef>
                          <a:spcPts val="0"/>
                        </a:spcBef>
                        <a:spcAft>
                          <a:spcPts val="0"/>
                        </a:spcAft>
                      </a:pPr>
                      <a:r>
                        <a:rPr lang="en-US" sz="2000" dirty="0">
                          <a:latin typeface="Times New Roman"/>
                          <a:ea typeface="Times New Roman"/>
                          <a:cs typeface="Times New Roman"/>
                        </a:rPr>
                        <a:t>0.00-93.00</a:t>
                      </a:r>
                    </a:p>
                    <a:p>
                      <a:pPr marL="0" marR="0" algn="ctr">
                        <a:spcBef>
                          <a:spcPts val="0"/>
                        </a:spcBef>
                        <a:spcAft>
                          <a:spcPts val="0"/>
                        </a:spcAft>
                      </a:pPr>
                      <a:r>
                        <a:rPr lang="en-US" sz="2000" dirty="0">
                          <a:latin typeface="Times New Roman"/>
                          <a:ea typeface="Times New Roman"/>
                          <a:cs typeface="Times New Roman"/>
                        </a:rPr>
                        <a:t>0.00-14.00</a:t>
                      </a:r>
                    </a:p>
                    <a:p>
                      <a:pPr marL="0" marR="0" algn="ctr">
                        <a:spcBef>
                          <a:spcPts val="0"/>
                        </a:spcBef>
                        <a:spcAft>
                          <a:spcPts val="0"/>
                        </a:spcAft>
                      </a:pPr>
                      <a:r>
                        <a:rPr lang="en-US" sz="2000" dirty="0">
                          <a:latin typeface="Times New Roman"/>
                          <a:ea typeface="Times New Roman"/>
                          <a:cs typeface="Times New Roman"/>
                        </a:rPr>
                        <a:t>20.00-120.00</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spcBef>
                          <a:spcPts val="0"/>
                        </a:spcBef>
                        <a:spcAft>
                          <a:spcPts val="0"/>
                        </a:spcAft>
                        <a:tabLst>
                          <a:tab pos="621792" algn="dec"/>
                        </a:tabLst>
                      </a:pPr>
                      <a:r>
                        <a:rPr lang="en-US" sz="2000" dirty="0" smtClean="0">
                          <a:latin typeface="Times New Roman"/>
                          <a:ea typeface="Times New Roman"/>
                          <a:cs typeface="Times New Roman"/>
                        </a:rPr>
                        <a:t>	.</a:t>
                      </a:r>
                      <a:r>
                        <a:rPr lang="en-US" sz="2000" dirty="0">
                          <a:latin typeface="Times New Roman"/>
                          <a:ea typeface="Times New Roman"/>
                          <a:cs typeface="Times New Roman"/>
                        </a:rPr>
                        <a:t>20</a:t>
                      </a:r>
                    </a:p>
                    <a:p>
                      <a:pPr marL="0" marR="0">
                        <a:spcBef>
                          <a:spcPts val="0"/>
                        </a:spcBef>
                        <a:spcAft>
                          <a:spcPts val="0"/>
                        </a:spcAft>
                        <a:tabLst>
                          <a:tab pos="621792" algn="dec"/>
                        </a:tabLst>
                      </a:pPr>
                      <a:r>
                        <a:rPr lang="en-US" sz="2000" dirty="0" smtClean="0">
                          <a:latin typeface="Times New Roman"/>
                          <a:ea typeface="Times New Roman"/>
                          <a:cs typeface="Times New Roman"/>
                        </a:rPr>
                        <a:t>	3.99</a:t>
                      </a:r>
                      <a:endParaRPr lang="en-US" sz="2000" dirty="0">
                        <a:latin typeface="Times New Roman"/>
                        <a:ea typeface="Times New Roman"/>
                        <a:cs typeface="Times New Roman"/>
                      </a:endParaRPr>
                    </a:p>
                    <a:p>
                      <a:pPr marL="0" marR="0">
                        <a:spcBef>
                          <a:spcPts val="0"/>
                        </a:spcBef>
                        <a:spcAft>
                          <a:spcPts val="0"/>
                        </a:spcAft>
                        <a:tabLst>
                          <a:tab pos="621792" algn="dec"/>
                        </a:tabLst>
                      </a:pPr>
                      <a:r>
                        <a:rPr lang="en-US" sz="2000" dirty="0" smtClean="0">
                          <a:latin typeface="Times New Roman"/>
                          <a:ea typeface="Times New Roman"/>
                          <a:cs typeface="Times New Roman"/>
                        </a:rPr>
                        <a:t>	1.25</a:t>
                      </a:r>
                      <a:endParaRPr lang="en-US" sz="2000" dirty="0">
                        <a:latin typeface="Times New Roman"/>
                        <a:ea typeface="Times New Roman"/>
                        <a:cs typeface="Times New Roman"/>
                      </a:endParaRPr>
                    </a:p>
                    <a:p>
                      <a:pPr marL="0" marR="0">
                        <a:spcBef>
                          <a:spcPts val="0"/>
                        </a:spcBef>
                        <a:spcAft>
                          <a:spcPts val="0"/>
                        </a:spcAft>
                        <a:tabLst>
                          <a:tab pos="621792" algn="dec"/>
                        </a:tabLst>
                      </a:pPr>
                      <a:r>
                        <a:rPr lang="en-US" sz="2000" dirty="0" smtClean="0">
                          <a:latin typeface="Times New Roman"/>
                          <a:ea typeface="Times New Roman"/>
                          <a:cs typeface="Times New Roman"/>
                        </a:rPr>
                        <a:t>	-</a:t>
                      </a:r>
                      <a:r>
                        <a:rPr lang="en-US" sz="2000" dirty="0">
                          <a:latin typeface="Times New Roman"/>
                          <a:ea typeface="Times New Roman"/>
                          <a:cs typeface="Times New Roman"/>
                        </a:rPr>
                        <a:t>3.66</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r>
            </a:tbl>
          </a:graphicData>
        </a:graphic>
      </p:graphicFrame>
      <p:graphicFrame>
        <p:nvGraphicFramePr>
          <p:cNvPr id="31" name="Table 30"/>
          <p:cNvGraphicFramePr>
            <a:graphicFrameLocks noGrp="1"/>
          </p:cNvGraphicFramePr>
          <p:nvPr/>
        </p:nvGraphicFramePr>
        <p:xfrm>
          <a:off x="17983200" y="17526000"/>
          <a:ext cx="9524999" cy="5120640"/>
        </p:xfrm>
        <a:graphic>
          <a:graphicData uri="http://schemas.openxmlformats.org/drawingml/2006/table">
            <a:tbl>
              <a:tblPr/>
              <a:tblGrid>
                <a:gridCol w="2514600"/>
                <a:gridCol w="2286000"/>
                <a:gridCol w="1345751"/>
                <a:gridCol w="952974"/>
                <a:gridCol w="162359"/>
                <a:gridCol w="1230925"/>
                <a:gridCol w="1032390"/>
              </a:tblGrid>
              <a:tr h="316230">
                <a:tc>
                  <a:txBody>
                    <a:bodyPr/>
                    <a:lstStyle/>
                    <a:p>
                      <a:pPr marL="0" marR="0" algn="ctr">
                        <a:spcBef>
                          <a:spcPts val="0"/>
                        </a:spcBef>
                        <a:spcAft>
                          <a:spcPts val="0"/>
                        </a:spcAft>
                      </a:pPr>
                      <a:r>
                        <a:rPr lang="en-US" sz="2000" b="1" dirty="0">
                          <a:latin typeface="Times New Roman"/>
                          <a:ea typeface="Times New Roman"/>
                          <a:cs typeface="Times New Roman"/>
                        </a:rPr>
                        <a:t>Variables</a:t>
                      </a:r>
                      <a:endParaRPr lang="en-US" sz="2000" dirty="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gridSpan="2">
                  <a:txBody>
                    <a:bodyPr/>
                    <a:lstStyle/>
                    <a:p>
                      <a:pPr marL="0" marR="0" algn="ctr">
                        <a:spcBef>
                          <a:spcPts val="0"/>
                        </a:spcBef>
                        <a:spcAft>
                          <a:spcPts val="0"/>
                        </a:spcAft>
                      </a:pPr>
                      <a:r>
                        <a:rPr lang="en-US" sz="2000" b="1" dirty="0">
                          <a:latin typeface="Times New Roman"/>
                          <a:ea typeface="Times New Roman"/>
                          <a:cs typeface="Times New Roman"/>
                        </a:rPr>
                        <a:t>Sleep Deprived</a:t>
                      </a:r>
                      <a:endParaRPr lang="en-US" sz="2000" dirty="0">
                        <a:latin typeface="Times New Roman"/>
                        <a:ea typeface="Times New Roman"/>
                        <a:cs typeface="Times New Roman"/>
                      </a:endParaRPr>
                    </a:p>
                    <a:p>
                      <a:pPr marL="0" marR="0" algn="ctr">
                        <a:spcBef>
                          <a:spcPts val="0"/>
                        </a:spcBef>
                        <a:spcAft>
                          <a:spcPts val="0"/>
                        </a:spcAft>
                      </a:pPr>
                      <a:r>
                        <a:rPr lang="en-US" sz="2000" b="1" dirty="0">
                          <a:latin typeface="Times New Roman"/>
                          <a:ea typeface="Times New Roman"/>
                          <a:cs typeface="Times New Roman"/>
                        </a:rPr>
                        <a:t>&lt; 49 hours per week</a:t>
                      </a:r>
                      <a:endParaRPr lang="en-US" sz="2000" dirty="0">
                        <a:latin typeface="Times New Roman"/>
                        <a:ea typeface="Times New Roman"/>
                        <a:cs typeface="Times New Roman"/>
                      </a:endParaRPr>
                    </a:p>
                    <a:p>
                      <a:pPr marL="0" marR="0" algn="ctr">
                        <a:spcBef>
                          <a:spcPts val="0"/>
                        </a:spcBef>
                        <a:spcAft>
                          <a:spcPts val="0"/>
                        </a:spcAft>
                      </a:pPr>
                      <a:r>
                        <a:rPr lang="en-US" sz="2000" b="1" dirty="0">
                          <a:latin typeface="Times New Roman"/>
                          <a:ea typeface="Times New Roman"/>
                          <a:cs typeface="Times New Roman"/>
                        </a:rPr>
                        <a:t>N=23</a:t>
                      </a:r>
                      <a:endParaRPr lang="en-US" sz="2000"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hMerge="1">
                  <a:txBody>
                    <a:bodyPr/>
                    <a:lstStyle/>
                    <a:p>
                      <a:endParaRPr lang="en-US"/>
                    </a:p>
                  </a:txBody>
                  <a:tcPr/>
                </a:tc>
                <a:tc gridSpan="3">
                  <a:txBody>
                    <a:bodyPr/>
                    <a:lstStyle/>
                    <a:p>
                      <a:pPr marL="0" marR="0" algn="ctr">
                        <a:spcBef>
                          <a:spcPts val="0"/>
                        </a:spcBef>
                        <a:spcAft>
                          <a:spcPts val="0"/>
                        </a:spcAft>
                      </a:pPr>
                      <a:r>
                        <a:rPr lang="en-US" sz="2000" b="1">
                          <a:latin typeface="Times New Roman"/>
                          <a:ea typeface="Times New Roman"/>
                          <a:cs typeface="Times New Roman"/>
                        </a:rPr>
                        <a:t>Non-Sleep Deprived</a:t>
                      </a:r>
                      <a:endParaRPr lang="en-US" sz="2000">
                        <a:latin typeface="Times New Roman"/>
                        <a:ea typeface="Times New Roman"/>
                        <a:cs typeface="Times New Roman"/>
                      </a:endParaRPr>
                    </a:p>
                    <a:p>
                      <a:pPr marL="457200" marR="0" algn="ctr">
                        <a:spcBef>
                          <a:spcPts val="0"/>
                        </a:spcBef>
                        <a:spcAft>
                          <a:spcPts val="0"/>
                        </a:spcAft>
                      </a:pPr>
                      <a:r>
                        <a:rPr lang="en-US" sz="2000" b="1" u="sng">
                          <a:latin typeface="Times New Roman"/>
                          <a:ea typeface="Times New Roman"/>
                          <a:cs typeface="Times New Roman"/>
                        </a:rPr>
                        <a:t>&gt; </a:t>
                      </a:r>
                      <a:r>
                        <a:rPr lang="en-US" sz="2000" b="1">
                          <a:latin typeface="Times New Roman"/>
                          <a:ea typeface="Times New Roman"/>
                          <a:cs typeface="Times New Roman"/>
                        </a:rPr>
                        <a:t> 49 hours</a:t>
                      </a:r>
                      <a:endParaRPr lang="en-US" sz="2000">
                        <a:latin typeface="Times New Roman"/>
                        <a:ea typeface="Times New Roman"/>
                        <a:cs typeface="Times New Roman"/>
                      </a:endParaRPr>
                    </a:p>
                    <a:p>
                      <a:pPr marL="457200" marR="0" algn="ctr">
                        <a:spcBef>
                          <a:spcPts val="0"/>
                        </a:spcBef>
                        <a:spcAft>
                          <a:spcPts val="0"/>
                        </a:spcAft>
                      </a:pPr>
                      <a:r>
                        <a:rPr lang="en-US" sz="2000" b="1">
                          <a:latin typeface="Times New Roman"/>
                          <a:ea typeface="Times New Roman"/>
                          <a:cs typeface="Times New Roman"/>
                        </a:rPr>
                        <a:t>N=51</a:t>
                      </a:r>
                      <a:endParaRPr lang="en-US" sz="200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2000" b="1">
                          <a:latin typeface="Times New Roman"/>
                          <a:ea typeface="Times New Roman"/>
                          <a:cs typeface="Times New Roman"/>
                        </a:rPr>
                        <a:t>t-test</a:t>
                      </a:r>
                      <a:endParaRPr lang="en-US" sz="200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r>
              <a:tr h="270510">
                <a:tc>
                  <a:txBody>
                    <a:bodyPr/>
                    <a:lstStyle/>
                    <a:p>
                      <a:pPr marL="0" marR="0">
                        <a:spcBef>
                          <a:spcPts val="0"/>
                        </a:spcBef>
                        <a:spcAft>
                          <a:spcPts val="0"/>
                        </a:spcAft>
                      </a:pPr>
                      <a:endParaRPr lang="en-US" sz="2000" dirty="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lgn="ctr">
                        <a:spcBef>
                          <a:spcPts val="0"/>
                        </a:spcBef>
                        <a:spcAft>
                          <a:spcPts val="0"/>
                        </a:spcAft>
                      </a:pPr>
                      <a:r>
                        <a:rPr lang="en-US" sz="2000" b="1" dirty="0">
                          <a:latin typeface="Times New Roman"/>
                          <a:ea typeface="Times New Roman"/>
                          <a:cs typeface="Times New Roman"/>
                        </a:rPr>
                        <a:t>M</a:t>
                      </a:r>
                      <a:endParaRPr lang="en-US" sz="2000" dirty="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lgn="ctr">
                        <a:spcBef>
                          <a:spcPts val="0"/>
                        </a:spcBef>
                        <a:spcAft>
                          <a:spcPts val="0"/>
                        </a:spcAft>
                      </a:pPr>
                      <a:r>
                        <a:rPr lang="en-US" sz="2000" b="1" i="1" dirty="0" smtClean="0">
                          <a:latin typeface="Times New Roman"/>
                          <a:ea typeface="Times New Roman"/>
                          <a:cs typeface="Times New Roman"/>
                        </a:rPr>
                        <a:t>SD</a:t>
                      </a:r>
                      <a:endParaRPr lang="en-US" sz="2000" b="1" i="1" dirty="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lgn="ctr">
                        <a:spcBef>
                          <a:spcPts val="0"/>
                        </a:spcBef>
                        <a:spcAft>
                          <a:spcPts val="0"/>
                        </a:spcAft>
                      </a:pPr>
                      <a:r>
                        <a:rPr lang="en-US" sz="2000" b="1">
                          <a:latin typeface="Times New Roman"/>
                          <a:ea typeface="Times New Roman"/>
                          <a:cs typeface="Times New Roman"/>
                        </a:rPr>
                        <a:t>M</a:t>
                      </a:r>
                      <a:endParaRPr lang="en-US" sz="2000">
                        <a:latin typeface="Times New Roman"/>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gridSpan="2">
                  <a:txBody>
                    <a:bodyPr/>
                    <a:lstStyle/>
                    <a:p>
                      <a:pPr marL="0" marR="0" algn="ctr">
                        <a:spcBef>
                          <a:spcPts val="0"/>
                        </a:spcBef>
                        <a:spcAft>
                          <a:spcPts val="0"/>
                        </a:spcAft>
                      </a:pPr>
                      <a:r>
                        <a:rPr lang="en-US" sz="2000" b="1" i="1" dirty="0">
                          <a:latin typeface="Times New Roman"/>
                          <a:ea typeface="Times New Roman"/>
                          <a:cs typeface="Times New Roman"/>
                        </a:rPr>
                        <a:t>SD</a:t>
                      </a:r>
                      <a:endParaRPr lang="en-US" sz="2000" i="1" dirty="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hMerge="1">
                  <a:txBody>
                    <a:bodyPr/>
                    <a:lstStyle/>
                    <a:p>
                      <a:endParaRPr lang="en-US"/>
                    </a:p>
                  </a:txBody>
                  <a:tcPr/>
                </a:tc>
                <a:tc>
                  <a:txBody>
                    <a:bodyPr/>
                    <a:lstStyle/>
                    <a:p>
                      <a:pPr marL="0" marR="0">
                        <a:spcBef>
                          <a:spcPts val="0"/>
                        </a:spcBef>
                        <a:spcAft>
                          <a:spcPts val="0"/>
                        </a:spcAft>
                      </a:pPr>
                      <a:endParaRPr lang="en-US" sz="200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r>
              <a:tr h="213360">
                <a:tc>
                  <a:txBody>
                    <a:bodyPr/>
                    <a:lstStyle/>
                    <a:p>
                      <a:pPr marL="0" marR="0">
                        <a:spcBef>
                          <a:spcPts val="0"/>
                        </a:spcBef>
                        <a:spcAft>
                          <a:spcPts val="0"/>
                        </a:spcAft>
                      </a:pPr>
                      <a:r>
                        <a:rPr lang="en-US" sz="2000" dirty="0">
                          <a:latin typeface="Times New Roman"/>
                          <a:ea typeface="Times New Roman"/>
                          <a:cs typeface="Times New Roman"/>
                        </a:rPr>
                        <a:t>Sleep Variables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endParaRPr lang="en-US" sz="2000" dirty="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endParaRPr lang="en-US" sz="2000" dirty="0"/>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endParaRPr lang="en-US" sz="2000" dirty="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gridSpan="2">
                  <a:txBody>
                    <a:bodyPr/>
                    <a:lstStyle/>
                    <a:p>
                      <a:pPr marL="0" marR="0">
                        <a:spcBef>
                          <a:spcPts val="0"/>
                        </a:spcBef>
                        <a:spcAft>
                          <a:spcPts val="0"/>
                        </a:spcAft>
                      </a:pPr>
                      <a:endParaRPr lang="en-US" sz="2000" dirty="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hMerge="1">
                  <a:txBody>
                    <a:bodyPr/>
                    <a:lstStyle/>
                    <a:p>
                      <a:endParaRPr lang="en-US"/>
                    </a:p>
                  </a:txBody>
                  <a:tcPr/>
                </a:tc>
                <a:tc>
                  <a:txBody>
                    <a:bodyPr/>
                    <a:lstStyle/>
                    <a:p>
                      <a:pPr marL="0" marR="0">
                        <a:spcBef>
                          <a:spcPts val="0"/>
                        </a:spcBef>
                        <a:spcAft>
                          <a:spcPts val="0"/>
                        </a:spcAft>
                      </a:pPr>
                      <a:endParaRPr lang="en-US" sz="2000" dirty="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r>
              <a:tr h="414020">
                <a:tc>
                  <a:txBody>
                    <a:bodyPr/>
                    <a:lstStyle/>
                    <a:p>
                      <a:pPr marL="0" marR="0" algn="l">
                        <a:spcBef>
                          <a:spcPts val="0"/>
                        </a:spcBef>
                        <a:spcAft>
                          <a:spcPts val="0"/>
                        </a:spcAft>
                      </a:pPr>
                      <a:r>
                        <a:rPr lang="en-US" sz="2000" baseline="0" dirty="0" smtClean="0">
                          <a:latin typeface="Times New Roman"/>
                          <a:ea typeface="Times New Roman"/>
                          <a:cs typeface="Times New Roman"/>
                        </a:rPr>
                        <a:t>   </a:t>
                      </a:r>
                      <a:r>
                        <a:rPr lang="en-US" sz="2000" dirty="0" smtClean="0">
                          <a:latin typeface="Times New Roman"/>
                          <a:ea typeface="Times New Roman"/>
                          <a:cs typeface="Times New Roman"/>
                        </a:rPr>
                        <a:t>Total </a:t>
                      </a:r>
                      <a:r>
                        <a:rPr lang="en-US" sz="2000" dirty="0">
                          <a:latin typeface="Times New Roman"/>
                          <a:ea typeface="Times New Roman"/>
                          <a:cs typeface="Times New Roman"/>
                        </a:rPr>
                        <a:t>weekly sleep</a:t>
                      </a:r>
                    </a:p>
                    <a:p>
                      <a:pPr marL="0" marR="0" algn="l">
                        <a:spcBef>
                          <a:spcPts val="0"/>
                        </a:spcBef>
                        <a:spcAft>
                          <a:spcPts val="0"/>
                        </a:spcAft>
                      </a:pPr>
                      <a:r>
                        <a:rPr lang="en-US" sz="2000" dirty="0" smtClean="0">
                          <a:latin typeface="Times New Roman"/>
                          <a:ea typeface="Times New Roman"/>
                          <a:cs typeface="Times New Roman"/>
                        </a:rPr>
                        <a:t>   Sleep </a:t>
                      </a:r>
                      <a:r>
                        <a:rPr lang="en-US" sz="2000" dirty="0">
                          <a:latin typeface="Times New Roman"/>
                          <a:ea typeface="Times New Roman"/>
                          <a:cs typeface="Times New Roman"/>
                        </a:rPr>
                        <a:t>i</a:t>
                      </a:r>
                      <a:r>
                        <a:rPr lang="en-US" sz="2000" dirty="0" smtClean="0">
                          <a:latin typeface="Times New Roman"/>
                          <a:ea typeface="Times New Roman"/>
                          <a:cs typeface="Times New Roman"/>
                        </a:rPr>
                        <a:t>nconsistency</a:t>
                      </a:r>
                      <a:endParaRPr lang="en-US" sz="2000" dirty="0">
                        <a:latin typeface="Times New Roman"/>
                        <a:ea typeface="Times New Roman"/>
                        <a:cs typeface="Times New Roman"/>
                      </a:endParaRPr>
                    </a:p>
                    <a:p>
                      <a:pPr marL="0" marR="0" algn="l">
                        <a:spcBef>
                          <a:spcPts val="0"/>
                        </a:spcBef>
                        <a:spcAft>
                          <a:spcPts val="0"/>
                        </a:spcAft>
                      </a:pPr>
                      <a:r>
                        <a:rPr lang="en-US" sz="2000" dirty="0" smtClean="0">
                          <a:latin typeface="Times New Roman"/>
                          <a:ea typeface="Times New Roman"/>
                          <a:cs typeface="Times New Roman"/>
                        </a:rPr>
                        <a:t>   Perceived </a:t>
                      </a:r>
                      <a:r>
                        <a:rPr lang="en-US" sz="2000" dirty="0">
                          <a:latin typeface="Times New Roman"/>
                          <a:ea typeface="Times New Roman"/>
                          <a:cs typeface="Times New Roman"/>
                        </a:rPr>
                        <a:t>s</a:t>
                      </a:r>
                      <a:r>
                        <a:rPr lang="en-US" sz="2000" dirty="0" smtClean="0">
                          <a:latin typeface="Times New Roman"/>
                          <a:ea typeface="Times New Roman"/>
                          <a:cs typeface="Times New Roman"/>
                        </a:rPr>
                        <a:t>leep </a:t>
                      </a:r>
                      <a:r>
                        <a:rPr lang="en-US" sz="2000" dirty="0">
                          <a:latin typeface="Times New Roman"/>
                          <a:ea typeface="Times New Roman"/>
                          <a:cs typeface="Times New Roman"/>
                        </a:rPr>
                        <a:t>n</a:t>
                      </a:r>
                      <a:r>
                        <a:rPr lang="en-US" sz="2000" dirty="0" smtClean="0">
                          <a:latin typeface="Times New Roman"/>
                          <a:ea typeface="Times New Roman"/>
                          <a:cs typeface="Times New Roman"/>
                        </a:rPr>
                        <a:t>eed</a:t>
                      </a:r>
                      <a:endParaRPr lang="en-US" sz="2000" dirty="0">
                        <a:latin typeface="Times New Roman"/>
                        <a:ea typeface="Times New Roman"/>
                        <a:cs typeface="Times New Roman"/>
                      </a:endParaRPr>
                    </a:p>
                    <a:p>
                      <a:pPr marL="0" marR="0" algn="l">
                        <a:spcBef>
                          <a:spcPts val="0"/>
                        </a:spcBef>
                        <a:spcAft>
                          <a:spcPts val="0"/>
                        </a:spcAft>
                      </a:pPr>
                      <a:r>
                        <a:rPr lang="en-US" sz="2000" dirty="0" smtClean="0">
                          <a:latin typeface="Times New Roman"/>
                          <a:ea typeface="Times New Roman"/>
                          <a:cs typeface="Times New Roman"/>
                        </a:rPr>
                        <a:t>   Perceived </a:t>
                      </a:r>
                      <a:r>
                        <a:rPr lang="en-US" sz="2000" dirty="0">
                          <a:latin typeface="Times New Roman"/>
                          <a:ea typeface="Times New Roman"/>
                          <a:cs typeface="Times New Roman"/>
                        </a:rPr>
                        <a:t>tiredness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lgn="ctr">
                        <a:spcBef>
                          <a:spcPts val="0"/>
                        </a:spcBef>
                        <a:spcAft>
                          <a:spcPts val="0"/>
                        </a:spcAft>
                      </a:pPr>
                      <a:r>
                        <a:rPr lang="en-US" sz="2000" dirty="0">
                          <a:latin typeface="Times New Roman"/>
                          <a:ea typeface="Times New Roman"/>
                          <a:cs typeface="Times New Roman"/>
                        </a:rPr>
                        <a:t>44.15</a:t>
                      </a:r>
                    </a:p>
                    <a:p>
                      <a:pPr marL="0" marR="0" algn="ctr">
                        <a:spcBef>
                          <a:spcPts val="0"/>
                        </a:spcBef>
                        <a:spcAft>
                          <a:spcPts val="0"/>
                        </a:spcAft>
                      </a:pPr>
                      <a:r>
                        <a:rPr lang="en-US" sz="2000" dirty="0">
                          <a:latin typeface="Times New Roman"/>
                          <a:ea typeface="Times New Roman"/>
                          <a:cs typeface="Times New Roman"/>
                        </a:rPr>
                        <a:t>1.24</a:t>
                      </a:r>
                    </a:p>
                    <a:p>
                      <a:pPr marL="0" marR="0" algn="ctr">
                        <a:spcBef>
                          <a:spcPts val="0"/>
                        </a:spcBef>
                        <a:spcAft>
                          <a:spcPts val="0"/>
                        </a:spcAft>
                      </a:pPr>
                      <a:r>
                        <a:rPr lang="en-US" sz="2000" dirty="0">
                          <a:latin typeface="Times New Roman"/>
                          <a:ea typeface="Times New Roman"/>
                          <a:cs typeface="Times New Roman"/>
                        </a:rPr>
                        <a:t>7.37</a:t>
                      </a:r>
                    </a:p>
                    <a:p>
                      <a:pPr marL="0" marR="0" algn="ctr">
                        <a:spcBef>
                          <a:spcPts val="0"/>
                        </a:spcBef>
                        <a:spcAft>
                          <a:spcPts val="0"/>
                        </a:spcAft>
                      </a:pPr>
                      <a:r>
                        <a:rPr lang="en-US" sz="2000" dirty="0">
                          <a:latin typeface="Times New Roman"/>
                          <a:ea typeface="Times New Roman"/>
                          <a:cs typeface="Times New Roman"/>
                        </a:rPr>
                        <a:t>3.13</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lgn="ctr">
                        <a:spcBef>
                          <a:spcPts val="0"/>
                        </a:spcBef>
                        <a:spcAft>
                          <a:spcPts val="0"/>
                        </a:spcAft>
                      </a:pPr>
                      <a:r>
                        <a:rPr lang="en-US" sz="2000" i="1" dirty="0" smtClean="0">
                          <a:latin typeface="Times New Roman"/>
                          <a:ea typeface="Times New Roman"/>
                          <a:cs typeface="Times New Roman"/>
                        </a:rPr>
                        <a:t>3.57</a:t>
                      </a:r>
                    </a:p>
                    <a:p>
                      <a:pPr marL="0" marR="0" algn="ctr">
                        <a:spcBef>
                          <a:spcPts val="0"/>
                        </a:spcBef>
                        <a:spcAft>
                          <a:spcPts val="0"/>
                        </a:spcAft>
                      </a:pPr>
                      <a:r>
                        <a:rPr lang="en-US" sz="2000" i="1" dirty="0" smtClean="0">
                          <a:latin typeface="Times New Roman"/>
                          <a:ea typeface="Times New Roman"/>
                          <a:cs typeface="Times New Roman"/>
                        </a:rPr>
                        <a:t>.44</a:t>
                      </a:r>
                    </a:p>
                    <a:p>
                      <a:pPr marL="0" marR="0" algn="ctr">
                        <a:spcBef>
                          <a:spcPts val="0"/>
                        </a:spcBef>
                        <a:spcAft>
                          <a:spcPts val="0"/>
                        </a:spcAft>
                      </a:pPr>
                      <a:r>
                        <a:rPr lang="en-US" sz="2000" i="1" dirty="0" smtClean="0">
                          <a:latin typeface="Times New Roman"/>
                          <a:ea typeface="Times New Roman"/>
                          <a:cs typeface="Times New Roman"/>
                        </a:rPr>
                        <a:t>.84</a:t>
                      </a:r>
                    </a:p>
                    <a:p>
                      <a:pPr marL="0" marR="0" algn="ctr">
                        <a:spcBef>
                          <a:spcPts val="0"/>
                        </a:spcBef>
                        <a:spcAft>
                          <a:spcPts val="0"/>
                        </a:spcAft>
                      </a:pPr>
                      <a:r>
                        <a:rPr lang="en-US" sz="2000" i="1" dirty="0" smtClean="0">
                          <a:latin typeface="Times New Roman"/>
                          <a:ea typeface="Times New Roman"/>
                          <a:cs typeface="Times New Roman"/>
                        </a:rPr>
                        <a:t>.39</a:t>
                      </a:r>
                      <a:endParaRPr lang="en-US" sz="2000" i="1" dirty="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lgn="ctr">
                        <a:spcBef>
                          <a:spcPts val="0"/>
                        </a:spcBef>
                        <a:spcAft>
                          <a:spcPts val="0"/>
                        </a:spcAft>
                      </a:pPr>
                      <a:r>
                        <a:rPr lang="en-US" sz="2000" dirty="0">
                          <a:latin typeface="Times New Roman"/>
                          <a:ea typeface="Times New Roman"/>
                          <a:cs typeface="Times New Roman"/>
                        </a:rPr>
                        <a:t>55.77</a:t>
                      </a:r>
                    </a:p>
                    <a:p>
                      <a:pPr marL="0" marR="0" algn="ctr">
                        <a:spcBef>
                          <a:spcPts val="0"/>
                        </a:spcBef>
                        <a:spcAft>
                          <a:spcPts val="0"/>
                        </a:spcAft>
                      </a:pPr>
                      <a:r>
                        <a:rPr lang="en-US" sz="2000" dirty="0">
                          <a:latin typeface="Times New Roman"/>
                          <a:ea typeface="Times New Roman"/>
                          <a:cs typeface="Times New Roman"/>
                        </a:rPr>
                        <a:t>1.36</a:t>
                      </a:r>
                    </a:p>
                    <a:p>
                      <a:pPr marL="0" marR="0" algn="ctr">
                        <a:spcBef>
                          <a:spcPts val="0"/>
                        </a:spcBef>
                        <a:spcAft>
                          <a:spcPts val="0"/>
                        </a:spcAft>
                      </a:pPr>
                      <a:r>
                        <a:rPr lang="en-US" sz="2000" dirty="0">
                          <a:latin typeface="Times New Roman"/>
                          <a:ea typeface="Times New Roman"/>
                          <a:cs typeface="Times New Roman"/>
                        </a:rPr>
                        <a:t>7.76</a:t>
                      </a:r>
                    </a:p>
                    <a:p>
                      <a:pPr marL="0" marR="0" algn="ctr">
                        <a:spcBef>
                          <a:spcPts val="0"/>
                        </a:spcBef>
                        <a:spcAft>
                          <a:spcPts val="0"/>
                        </a:spcAft>
                      </a:pPr>
                      <a:r>
                        <a:rPr lang="en-US" sz="2000" dirty="0">
                          <a:latin typeface="Times New Roman"/>
                          <a:ea typeface="Times New Roman"/>
                          <a:cs typeface="Times New Roman"/>
                        </a:rPr>
                        <a:t>3.02</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gridSpan="2">
                  <a:txBody>
                    <a:bodyPr/>
                    <a:lstStyle/>
                    <a:p>
                      <a:pPr marL="0" marR="0" algn="ctr">
                        <a:spcBef>
                          <a:spcPts val="0"/>
                        </a:spcBef>
                        <a:spcAft>
                          <a:spcPts val="0"/>
                        </a:spcAft>
                      </a:pPr>
                      <a:r>
                        <a:rPr lang="en-US" sz="2000" i="1" dirty="0">
                          <a:latin typeface="Times New Roman"/>
                          <a:ea typeface="Times New Roman"/>
                          <a:cs typeface="Times New Roman"/>
                        </a:rPr>
                        <a:t>5.08</a:t>
                      </a:r>
                    </a:p>
                    <a:p>
                      <a:pPr marL="0" marR="0" algn="ctr">
                        <a:spcBef>
                          <a:spcPts val="0"/>
                        </a:spcBef>
                        <a:spcAft>
                          <a:spcPts val="0"/>
                        </a:spcAft>
                      </a:pPr>
                      <a:r>
                        <a:rPr lang="en-US" sz="2000" i="1" dirty="0">
                          <a:latin typeface="Times New Roman"/>
                          <a:ea typeface="Times New Roman"/>
                          <a:cs typeface="Times New Roman"/>
                        </a:rPr>
                        <a:t>.56</a:t>
                      </a:r>
                    </a:p>
                    <a:p>
                      <a:pPr marL="0" marR="0" algn="ctr">
                        <a:spcBef>
                          <a:spcPts val="0"/>
                        </a:spcBef>
                        <a:spcAft>
                          <a:spcPts val="0"/>
                        </a:spcAft>
                      </a:pPr>
                      <a:r>
                        <a:rPr lang="en-US" sz="2000" i="1" dirty="0">
                          <a:latin typeface="Times New Roman"/>
                          <a:ea typeface="Times New Roman"/>
                          <a:cs typeface="Times New Roman"/>
                        </a:rPr>
                        <a:t>1.34</a:t>
                      </a:r>
                    </a:p>
                    <a:p>
                      <a:pPr marL="0" marR="0" algn="ctr">
                        <a:spcBef>
                          <a:spcPts val="0"/>
                        </a:spcBef>
                        <a:spcAft>
                          <a:spcPts val="0"/>
                        </a:spcAft>
                      </a:pPr>
                      <a:r>
                        <a:rPr lang="en-US" sz="2000" i="1" dirty="0">
                          <a:latin typeface="Times New Roman"/>
                          <a:ea typeface="Times New Roman"/>
                          <a:cs typeface="Times New Roman"/>
                        </a:rPr>
                        <a:t>1.20</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hMerge="1">
                  <a:txBody>
                    <a:bodyPr/>
                    <a:lstStyle/>
                    <a:p>
                      <a:endParaRPr lang="en-US"/>
                    </a:p>
                  </a:txBody>
                  <a:tcPr/>
                </a:tc>
                <a:tc>
                  <a:txBody>
                    <a:bodyPr/>
                    <a:lstStyle/>
                    <a:p>
                      <a:pPr marL="0" marR="0" algn="ctr">
                        <a:spcBef>
                          <a:spcPts val="0"/>
                        </a:spcBef>
                        <a:spcAft>
                          <a:spcPts val="0"/>
                        </a:spcAft>
                      </a:pPr>
                      <a:r>
                        <a:rPr lang="en-US" sz="2000" dirty="0" smtClean="0">
                          <a:latin typeface="Times New Roman"/>
                          <a:ea typeface="Times New Roman"/>
                          <a:cs typeface="Times New Roman"/>
                        </a:rPr>
                        <a:t>-9.91*</a:t>
                      </a:r>
                      <a:endParaRPr lang="en-US" sz="2000" dirty="0">
                        <a:latin typeface="Times New Roman"/>
                        <a:ea typeface="Times New Roman"/>
                        <a:cs typeface="Times New Roman"/>
                      </a:endParaRPr>
                    </a:p>
                    <a:p>
                      <a:pPr marL="0" marR="0" algn="ctr">
                        <a:spcBef>
                          <a:spcPts val="0"/>
                        </a:spcBef>
                        <a:spcAft>
                          <a:spcPts val="0"/>
                        </a:spcAft>
                      </a:pPr>
                      <a:r>
                        <a:rPr lang="en-US" sz="2000" dirty="0">
                          <a:latin typeface="Times New Roman"/>
                          <a:ea typeface="Times New Roman"/>
                          <a:cs typeface="Times New Roman"/>
                        </a:rPr>
                        <a:t>NS</a:t>
                      </a:r>
                    </a:p>
                    <a:p>
                      <a:pPr marL="0" marR="0" algn="ctr">
                        <a:spcBef>
                          <a:spcPts val="0"/>
                        </a:spcBef>
                        <a:spcAft>
                          <a:spcPts val="0"/>
                        </a:spcAft>
                      </a:pPr>
                      <a:r>
                        <a:rPr lang="en-US" sz="2000" dirty="0">
                          <a:latin typeface="Times New Roman"/>
                          <a:ea typeface="Times New Roman"/>
                          <a:cs typeface="Times New Roman"/>
                        </a:rPr>
                        <a:t>NS</a:t>
                      </a:r>
                    </a:p>
                    <a:p>
                      <a:pPr marL="0" marR="0" algn="ctr">
                        <a:spcBef>
                          <a:spcPts val="0"/>
                        </a:spcBef>
                        <a:spcAft>
                          <a:spcPts val="0"/>
                        </a:spcAft>
                      </a:pPr>
                      <a:r>
                        <a:rPr lang="en-US" sz="2000" dirty="0">
                          <a:latin typeface="Times New Roman"/>
                          <a:ea typeface="Times New Roman"/>
                          <a:cs typeface="Times New Roman"/>
                        </a:rPr>
                        <a:t>NS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r>
              <a:tr h="396240">
                <a:tc>
                  <a:txBody>
                    <a:bodyPr/>
                    <a:lstStyle/>
                    <a:p>
                      <a:pPr marL="0" marR="0" algn="l">
                        <a:spcBef>
                          <a:spcPts val="0"/>
                        </a:spcBef>
                        <a:spcAft>
                          <a:spcPts val="0"/>
                        </a:spcAft>
                      </a:pPr>
                      <a:r>
                        <a:rPr lang="en-US" sz="2000" dirty="0">
                          <a:latin typeface="Times New Roman"/>
                          <a:ea typeface="Times New Roman"/>
                          <a:cs typeface="Times New Roman"/>
                        </a:rPr>
                        <a:t>Cognitive </a:t>
                      </a:r>
                      <a:r>
                        <a:rPr lang="en-US" sz="2000" dirty="0" smtClean="0">
                          <a:latin typeface="Times New Roman"/>
                          <a:ea typeface="Times New Roman"/>
                          <a:cs typeface="Times New Roman"/>
                        </a:rPr>
                        <a:t>Variables</a:t>
                      </a:r>
                      <a:endParaRPr lang="en-US" sz="2000" dirty="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algn="ctr"/>
                      <a:endParaRPr lang="en-US" sz="2000" dirty="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endParaRPr lang="en-US" sz="2000" dirty="0"/>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gridSpan="2">
                  <a:txBody>
                    <a:bodyPr/>
                    <a:lstStyle/>
                    <a:p>
                      <a:pPr algn="ctr"/>
                      <a:endParaRPr lang="en-US" sz="2000" dirty="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hMerge="1">
                  <a:txBody>
                    <a:bodyPr/>
                    <a:lstStyle/>
                    <a:p>
                      <a:endParaRPr lang="en-US"/>
                    </a:p>
                  </a:txBody>
                  <a:tcPr/>
                </a:tc>
                <a:tc>
                  <a:txBody>
                    <a:bodyPr/>
                    <a:lstStyle/>
                    <a:p>
                      <a:pPr marL="0" marR="0" algn="ctr">
                        <a:spcBef>
                          <a:spcPts val="0"/>
                        </a:spcBef>
                        <a:spcAft>
                          <a:spcPts val="0"/>
                        </a:spcAft>
                      </a:pPr>
                      <a:endParaRPr lang="en-US" sz="2000" i="1" dirty="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marL="0" marR="0" algn="ctr">
                        <a:spcBef>
                          <a:spcPts val="0"/>
                        </a:spcBef>
                        <a:spcAft>
                          <a:spcPts val="0"/>
                        </a:spcAft>
                      </a:pPr>
                      <a:endParaRPr lang="en-US" sz="2000" dirty="0">
                        <a:latin typeface="Times New Roman"/>
                        <a:ea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r>
              <a:tr h="414020">
                <a:tc>
                  <a:txBody>
                    <a:bodyPr/>
                    <a:lstStyle/>
                    <a:p>
                      <a:pPr marL="0" marR="0" algn="l">
                        <a:spcBef>
                          <a:spcPts val="0"/>
                        </a:spcBef>
                        <a:spcAft>
                          <a:spcPts val="0"/>
                        </a:spcAft>
                      </a:pPr>
                      <a:r>
                        <a:rPr lang="en-US" sz="2000" dirty="0" smtClean="0">
                          <a:latin typeface="Times New Roman"/>
                          <a:ea typeface="Times New Roman"/>
                          <a:cs typeface="Times New Roman"/>
                        </a:rPr>
                        <a:t>   Short </a:t>
                      </a:r>
                      <a:r>
                        <a:rPr lang="en-US" sz="2000" dirty="0">
                          <a:latin typeface="Times New Roman"/>
                          <a:ea typeface="Times New Roman"/>
                          <a:cs typeface="Times New Roman"/>
                        </a:rPr>
                        <a:t>term memory</a:t>
                      </a:r>
                    </a:p>
                    <a:p>
                      <a:pPr marL="0" marR="0" algn="l">
                        <a:spcBef>
                          <a:spcPts val="0"/>
                        </a:spcBef>
                        <a:spcAft>
                          <a:spcPts val="0"/>
                        </a:spcAft>
                      </a:pPr>
                      <a:r>
                        <a:rPr lang="en-US" sz="2000" dirty="0">
                          <a:latin typeface="Times New Roman"/>
                          <a:ea typeface="Times New Roman"/>
                          <a:cs typeface="Times New Roman"/>
                        </a:rPr>
                        <a:t> </a:t>
                      </a:r>
                      <a:r>
                        <a:rPr lang="en-US" sz="2000" dirty="0" smtClean="0">
                          <a:latin typeface="Times New Roman"/>
                          <a:ea typeface="Times New Roman"/>
                          <a:cs typeface="Times New Roman"/>
                        </a:rPr>
                        <a:t>  Attention </a:t>
                      </a:r>
                      <a:r>
                        <a:rPr lang="en-US" sz="2000" dirty="0">
                          <a:latin typeface="Times New Roman"/>
                          <a:ea typeface="Times New Roman"/>
                          <a:cs typeface="Times New Roman"/>
                        </a:rPr>
                        <a:t>lapses</a:t>
                      </a:r>
                    </a:p>
                    <a:p>
                      <a:pPr marL="0" marR="0" algn="l">
                        <a:spcBef>
                          <a:spcPts val="0"/>
                        </a:spcBef>
                        <a:spcAft>
                          <a:spcPts val="0"/>
                        </a:spcAft>
                      </a:pPr>
                      <a:r>
                        <a:rPr lang="en-US" sz="2000" dirty="0" smtClean="0">
                          <a:latin typeface="Times New Roman"/>
                          <a:ea typeface="Times New Roman"/>
                          <a:cs typeface="Times New Roman"/>
                        </a:rPr>
                        <a:t>   Over-reactive</a:t>
                      </a:r>
                      <a:endParaRPr lang="en-US" sz="2000" dirty="0">
                        <a:latin typeface="Times New Roman"/>
                        <a:ea typeface="Times New Roman"/>
                        <a:cs typeface="Times New Roman"/>
                      </a:endParaRPr>
                    </a:p>
                    <a:p>
                      <a:pPr marL="0" marR="0" algn="l">
                        <a:spcBef>
                          <a:spcPts val="0"/>
                        </a:spcBef>
                        <a:spcAft>
                          <a:spcPts val="0"/>
                        </a:spcAft>
                      </a:pPr>
                      <a:r>
                        <a:rPr lang="en-US" sz="2000" dirty="0" smtClean="0">
                          <a:latin typeface="Times New Roman"/>
                          <a:ea typeface="Times New Roman"/>
                          <a:cs typeface="Times New Roman"/>
                        </a:rPr>
                        <a:t>   Correct </a:t>
                      </a:r>
                      <a:r>
                        <a:rPr lang="en-US" sz="2000" dirty="0">
                          <a:latin typeface="Times New Roman"/>
                          <a:ea typeface="Times New Roman"/>
                          <a:cs typeface="Times New Roman"/>
                        </a:rPr>
                        <a:t>responses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lgn="ctr">
                        <a:spcBef>
                          <a:spcPts val="0"/>
                        </a:spcBef>
                        <a:spcAft>
                          <a:spcPts val="0"/>
                        </a:spcAft>
                      </a:pPr>
                      <a:r>
                        <a:rPr lang="en-US" sz="2000">
                          <a:latin typeface="Times New Roman"/>
                          <a:ea typeface="Times New Roman"/>
                          <a:cs typeface="Times New Roman"/>
                        </a:rPr>
                        <a:t>6.92</a:t>
                      </a:r>
                    </a:p>
                    <a:p>
                      <a:pPr marL="0" marR="0" algn="ctr">
                        <a:spcBef>
                          <a:spcPts val="0"/>
                        </a:spcBef>
                        <a:spcAft>
                          <a:spcPts val="0"/>
                        </a:spcAft>
                      </a:pPr>
                      <a:r>
                        <a:rPr lang="en-US" sz="2000">
                          <a:latin typeface="Times New Roman"/>
                          <a:ea typeface="Times New Roman"/>
                          <a:cs typeface="Times New Roman"/>
                        </a:rPr>
                        <a:t>9.10</a:t>
                      </a:r>
                    </a:p>
                    <a:p>
                      <a:pPr marL="0" marR="0" algn="ctr">
                        <a:spcBef>
                          <a:spcPts val="0"/>
                        </a:spcBef>
                        <a:spcAft>
                          <a:spcPts val="0"/>
                        </a:spcAft>
                      </a:pPr>
                      <a:r>
                        <a:rPr lang="en-US" sz="2000">
                          <a:latin typeface="Times New Roman"/>
                          <a:ea typeface="Times New Roman"/>
                          <a:cs typeface="Times New Roman"/>
                        </a:rPr>
                        <a:t>3.24</a:t>
                      </a:r>
                    </a:p>
                    <a:p>
                      <a:pPr marL="0" marR="0" algn="ctr">
                        <a:spcBef>
                          <a:spcPts val="0"/>
                        </a:spcBef>
                        <a:spcAft>
                          <a:spcPts val="0"/>
                        </a:spcAft>
                      </a:pPr>
                      <a:r>
                        <a:rPr lang="en-US" sz="2000">
                          <a:latin typeface="Times New Roman"/>
                          <a:ea typeface="Times New Roman"/>
                          <a:cs typeface="Times New Roman"/>
                        </a:rPr>
                        <a:t>108.67</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lgn="ctr">
                        <a:spcBef>
                          <a:spcPts val="0"/>
                        </a:spcBef>
                        <a:spcAft>
                          <a:spcPts val="0"/>
                        </a:spcAft>
                      </a:pPr>
                      <a:r>
                        <a:rPr lang="en-US" sz="2000" i="1" dirty="0">
                          <a:latin typeface="Times New Roman"/>
                          <a:ea typeface="Times New Roman"/>
                          <a:cs typeface="Times New Roman"/>
                        </a:rPr>
                        <a:t>1.02</a:t>
                      </a:r>
                    </a:p>
                    <a:p>
                      <a:pPr marL="0" marR="0" algn="ctr">
                        <a:spcBef>
                          <a:spcPts val="0"/>
                        </a:spcBef>
                        <a:spcAft>
                          <a:spcPts val="0"/>
                        </a:spcAft>
                      </a:pPr>
                      <a:r>
                        <a:rPr lang="en-US" sz="2000" i="1" dirty="0">
                          <a:latin typeface="Times New Roman"/>
                          <a:ea typeface="Times New Roman"/>
                          <a:cs typeface="Times New Roman"/>
                        </a:rPr>
                        <a:t>7.20</a:t>
                      </a:r>
                    </a:p>
                    <a:p>
                      <a:pPr marL="0" marR="0" algn="ctr">
                        <a:spcBef>
                          <a:spcPts val="0"/>
                        </a:spcBef>
                        <a:spcAft>
                          <a:spcPts val="0"/>
                        </a:spcAft>
                      </a:pPr>
                      <a:r>
                        <a:rPr lang="en-US" sz="2000" i="1" dirty="0">
                          <a:latin typeface="Times New Roman"/>
                          <a:ea typeface="Times New Roman"/>
                          <a:cs typeface="Times New Roman"/>
                        </a:rPr>
                        <a:t>2.43</a:t>
                      </a:r>
                    </a:p>
                    <a:p>
                      <a:pPr marL="0" marR="0" algn="ctr">
                        <a:spcBef>
                          <a:spcPts val="0"/>
                        </a:spcBef>
                        <a:spcAft>
                          <a:spcPts val="0"/>
                        </a:spcAft>
                      </a:pPr>
                      <a:r>
                        <a:rPr lang="en-US" sz="2000" i="1" dirty="0">
                          <a:latin typeface="Times New Roman"/>
                          <a:ea typeface="Times New Roman"/>
                          <a:cs typeface="Times New Roman"/>
                        </a:rPr>
                        <a:t>7.74</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gridSpan="2">
                  <a:txBody>
                    <a:bodyPr/>
                    <a:lstStyle/>
                    <a:p>
                      <a:pPr marL="0" marR="0" algn="ctr">
                        <a:spcBef>
                          <a:spcPts val="0"/>
                        </a:spcBef>
                        <a:spcAft>
                          <a:spcPts val="0"/>
                        </a:spcAft>
                      </a:pPr>
                      <a:r>
                        <a:rPr lang="en-US" sz="2000" dirty="0">
                          <a:latin typeface="Times New Roman"/>
                          <a:ea typeface="Times New Roman"/>
                          <a:cs typeface="Times New Roman"/>
                        </a:rPr>
                        <a:t>6.81</a:t>
                      </a:r>
                    </a:p>
                    <a:p>
                      <a:pPr marL="0" marR="0" algn="ctr">
                        <a:spcBef>
                          <a:spcPts val="0"/>
                        </a:spcBef>
                        <a:spcAft>
                          <a:spcPts val="0"/>
                        </a:spcAft>
                      </a:pPr>
                      <a:r>
                        <a:rPr lang="en-US" sz="2000" dirty="0">
                          <a:latin typeface="Times New Roman"/>
                          <a:ea typeface="Times New Roman"/>
                          <a:cs typeface="Times New Roman"/>
                        </a:rPr>
                        <a:t>11.69</a:t>
                      </a:r>
                    </a:p>
                    <a:p>
                      <a:pPr marL="0" marR="0" algn="ctr">
                        <a:spcBef>
                          <a:spcPts val="0"/>
                        </a:spcBef>
                        <a:spcAft>
                          <a:spcPts val="0"/>
                        </a:spcAft>
                      </a:pPr>
                      <a:r>
                        <a:rPr lang="en-US" sz="2000" dirty="0">
                          <a:latin typeface="Times New Roman"/>
                          <a:ea typeface="Times New Roman"/>
                          <a:cs typeface="Times New Roman"/>
                        </a:rPr>
                        <a:t>3.71</a:t>
                      </a:r>
                    </a:p>
                    <a:p>
                      <a:pPr marL="0" marR="0" algn="ctr">
                        <a:spcBef>
                          <a:spcPts val="0"/>
                        </a:spcBef>
                        <a:spcAft>
                          <a:spcPts val="0"/>
                        </a:spcAft>
                      </a:pPr>
                      <a:r>
                        <a:rPr lang="en-US" sz="2000" dirty="0">
                          <a:latin typeface="Times New Roman"/>
                          <a:ea typeface="Times New Roman"/>
                          <a:cs typeface="Times New Roman"/>
                        </a:rPr>
                        <a:t>105.55</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hMerge="1">
                  <a:txBody>
                    <a:bodyPr/>
                    <a:lstStyle/>
                    <a:p>
                      <a:endParaRPr lang="en-US"/>
                    </a:p>
                  </a:txBody>
                  <a:tcPr/>
                </a:tc>
                <a:tc>
                  <a:txBody>
                    <a:bodyPr/>
                    <a:lstStyle/>
                    <a:p>
                      <a:pPr marL="0" marR="0" algn="ctr">
                        <a:spcBef>
                          <a:spcPts val="0"/>
                        </a:spcBef>
                        <a:spcAft>
                          <a:spcPts val="0"/>
                        </a:spcAft>
                      </a:pPr>
                      <a:r>
                        <a:rPr lang="en-US" sz="2000" i="1" dirty="0">
                          <a:latin typeface="Times New Roman"/>
                          <a:ea typeface="Times New Roman"/>
                          <a:cs typeface="Times New Roman"/>
                        </a:rPr>
                        <a:t>.93</a:t>
                      </a:r>
                    </a:p>
                    <a:p>
                      <a:pPr marL="0" marR="0" algn="ctr">
                        <a:spcBef>
                          <a:spcPts val="0"/>
                        </a:spcBef>
                        <a:spcAft>
                          <a:spcPts val="0"/>
                        </a:spcAft>
                      </a:pPr>
                      <a:r>
                        <a:rPr lang="en-US" sz="2000" i="1" dirty="0">
                          <a:latin typeface="Times New Roman"/>
                          <a:ea typeface="Times New Roman"/>
                          <a:cs typeface="Times New Roman"/>
                        </a:rPr>
                        <a:t>15.21</a:t>
                      </a:r>
                    </a:p>
                    <a:p>
                      <a:pPr marL="0" marR="0" algn="ctr">
                        <a:spcBef>
                          <a:spcPts val="0"/>
                        </a:spcBef>
                        <a:spcAft>
                          <a:spcPts val="0"/>
                        </a:spcAft>
                      </a:pPr>
                      <a:r>
                        <a:rPr lang="en-US" sz="2000" i="1" dirty="0">
                          <a:latin typeface="Times New Roman"/>
                          <a:ea typeface="Times New Roman"/>
                          <a:cs typeface="Times New Roman"/>
                        </a:rPr>
                        <a:t>3.36</a:t>
                      </a:r>
                    </a:p>
                    <a:p>
                      <a:pPr marL="0" marR="0" algn="ctr">
                        <a:spcBef>
                          <a:spcPts val="0"/>
                        </a:spcBef>
                        <a:spcAft>
                          <a:spcPts val="0"/>
                        </a:spcAft>
                      </a:pPr>
                      <a:r>
                        <a:rPr lang="en-US" sz="2000" i="1" dirty="0">
                          <a:latin typeface="Times New Roman"/>
                          <a:ea typeface="Times New Roman"/>
                          <a:cs typeface="Times New Roman"/>
                        </a:rPr>
                        <a:t>16.60</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marL="0" marR="0" algn="ctr">
                        <a:spcBef>
                          <a:spcPts val="0"/>
                        </a:spcBef>
                        <a:spcAft>
                          <a:spcPts val="0"/>
                        </a:spcAft>
                      </a:pPr>
                      <a:r>
                        <a:rPr lang="en-US" sz="2000" dirty="0">
                          <a:latin typeface="Times New Roman"/>
                          <a:ea typeface="Times New Roman"/>
                          <a:cs typeface="Times New Roman"/>
                        </a:rPr>
                        <a:t>NS</a:t>
                      </a:r>
                    </a:p>
                    <a:p>
                      <a:pPr marL="0" marR="0" algn="ctr">
                        <a:spcBef>
                          <a:spcPts val="0"/>
                        </a:spcBef>
                        <a:spcAft>
                          <a:spcPts val="0"/>
                        </a:spcAft>
                      </a:pPr>
                      <a:r>
                        <a:rPr lang="en-US" sz="2000" dirty="0">
                          <a:latin typeface="Times New Roman"/>
                          <a:ea typeface="Times New Roman"/>
                          <a:cs typeface="Times New Roman"/>
                        </a:rPr>
                        <a:t>NS</a:t>
                      </a:r>
                    </a:p>
                    <a:p>
                      <a:pPr marL="0" marR="0" algn="ctr">
                        <a:spcBef>
                          <a:spcPts val="0"/>
                        </a:spcBef>
                        <a:spcAft>
                          <a:spcPts val="0"/>
                        </a:spcAft>
                      </a:pPr>
                      <a:r>
                        <a:rPr lang="en-US" sz="2000" dirty="0">
                          <a:latin typeface="Times New Roman"/>
                          <a:ea typeface="Times New Roman"/>
                          <a:cs typeface="Times New Roman"/>
                        </a:rPr>
                        <a:t>NS</a:t>
                      </a:r>
                    </a:p>
                    <a:p>
                      <a:pPr marL="0" marR="0" algn="ctr">
                        <a:spcBef>
                          <a:spcPts val="0"/>
                        </a:spcBef>
                        <a:spcAft>
                          <a:spcPts val="0"/>
                        </a:spcAft>
                      </a:pPr>
                      <a:r>
                        <a:rPr lang="en-US" sz="2000" dirty="0">
                          <a:latin typeface="Times New Roman"/>
                          <a:ea typeface="Times New Roman"/>
                          <a:cs typeface="Times New Roman"/>
                        </a:rPr>
                        <a:t>NS</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r>
            </a:tbl>
          </a:graphicData>
        </a:graphic>
      </p:graphicFrame>
      <p:sp>
        <p:nvSpPr>
          <p:cNvPr id="1091" name="Rectangle 67"/>
          <p:cNvSpPr>
            <a:spLocks noChangeArrowheads="1"/>
          </p:cNvSpPr>
          <p:nvPr/>
        </p:nvSpPr>
        <p:spPr bwMode="auto">
          <a:xfrm>
            <a:off x="1371600" y="11189732"/>
            <a:ext cx="13868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Recent studies have shown that the majority of Americans are not getting the proper amount of sleep each night  (e.g.,</a:t>
            </a:r>
            <a:r>
              <a:rPr kumimoji="0" lang="en-US" sz="2400" b="0" i="0" u="none" strike="noStrike" cap="none" normalizeH="0" dirty="0" smtClean="0">
                <a:ln>
                  <a:noFill/>
                </a:ln>
                <a:solidFill>
                  <a:schemeClr val="tx1"/>
                </a:solidFill>
                <a:effectLst/>
                <a:latin typeface="Arial" pitchFamily="34" charset="0"/>
                <a:ea typeface="Times New Roman" pitchFamily="18" charset="0"/>
              </a:rPr>
              <a:t> 7 hours of sleep) </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(Banks &amp; Dinges, 2007). Research shows that chronic sleep deprivation (CSD), that is accumulation of multiple days of inadequate sleep, can lead to a host of negative cognitive and physiological effects such as inattention, memory problems, and general sleepiness (Banks et al., 2007).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Few studies have examined the effects of sleep deprivation in natural settings. The research has also failed to fully explore the effects of recovery sleep over an extended period.  In addition, the research also omitted to look at how variations in daily sleep amounts could alter the effects of CSD.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The purpose of the current study if patterns of chronic sleep deprivation</a:t>
            </a:r>
            <a:r>
              <a:rPr kumimoji="0" lang="en-US" sz="2400" b="0" i="0" u="none" strike="noStrike" cap="none" normalizeH="0" dirty="0" smtClean="0">
                <a:ln>
                  <a:noFill/>
                </a:ln>
                <a:solidFill>
                  <a:schemeClr val="tx1"/>
                </a:solidFill>
                <a:effectLst/>
                <a:latin typeface="Arial" pitchFamily="34" charset="0"/>
                <a:ea typeface="Times New Roman" pitchFamily="18" charset="0"/>
              </a:rPr>
              <a:t> observed in natural settings</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 have different outcomes.  It was hypothesized that the effects of CSD will depend on the patterns of sleep and the amount of total weekly sleep received.  It was expected that participants who received at least 49 hours per week and that had low variation in daily sleep would perform best on cognitive assessments.</a:t>
            </a:r>
            <a:endParaRPr kumimoji="0" lang="en-US" sz="2400" b="0" i="0" u="none" strike="noStrike" cap="none" normalizeH="0" baseline="0" dirty="0" smtClean="0">
              <a:ln>
                <a:noFill/>
              </a:ln>
              <a:solidFill>
                <a:schemeClr val="tx1"/>
              </a:solidFill>
              <a:effectLst/>
              <a:latin typeface="Arial"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29718000" y="6477000"/>
            <a:ext cx="6572250" cy="5495925"/>
          </a:xfrm>
          <a:prstGeom prst="rect">
            <a:avLst/>
          </a:prstGeom>
          <a:noFill/>
          <a:ln w="9525">
            <a:noFill/>
            <a:miter lim="800000"/>
            <a:headEnd/>
            <a:tailEnd/>
          </a:ln>
          <a:effectLst/>
        </p:spPr>
      </p:pic>
      <p:pic>
        <p:nvPicPr>
          <p:cNvPr id="5" name="Picture 5"/>
          <p:cNvPicPr>
            <a:picLocks noChangeAspect="1" noChangeArrowheads="1"/>
          </p:cNvPicPr>
          <p:nvPr/>
        </p:nvPicPr>
        <p:blipFill>
          <a:blip r:embed="rId3" cstate="print"/>
          <a:srcRect/>
          <a:stretch>
            <a:fillRect/>
          </a:stretch>
        </p:blipFill>
        <p:spPr bwMode="auto">
          <a:xfrm>
            <a:off x="36347400" y="6400800"/>
            <a:ext cx="6556664" cy="5638800"/>
          </a:xfrm>
          <a:prstGeom prst="rect">
            <a:avLst/>
          </a:prstGeom>
          <a:noFill/>
          <a:ln w="9525">
            <a:noFill/>
            <a:miter lim="800000"/>
            <a:headEnd/>
            <a:tailEnd/>
          </a:ln>
          <a:effectLst/>
        </p:spPr>
      </p:pic>
      <p:sp>
        <p:nvSpPr>
          <p:cNvPr id="28" name="TextBox 27"/>
          <p:cNvSpPr txBox="1"/>
          <p:nvPr/>
        </p:nvSpPr>
        <p:spPr>
          <a:xfrm>
            <a:off x="16916400" y="31089600"/>
            <a:ext cx="9372600" cy="584775"/>
          </a:xfrm>
          <a:prstGeom prst="rect">
            <a:avLst/>
          </a:prstGeom>
          <a:noFill/>
        </p:spPr>
        <p:txBody>
          <a:bodyPr wrap="square" rtlCol="0">
            <a:spAutoFit/>
          </a:bodyPr>
          <a:lstStyle/>
          <a:p>
            <a:r>
              <a:rPr lang="en-US" sz="1600" dirty="0" smtClean="0"/>
              <a:t>*. Correlation is significant at the 0.05 level (2 tailed)</a:t>
            </a:r>
          </a:p>
          <a:p>
            <a:r>
              <a:rPr lang="en-US" sz="1600" dirty="0" smtClean="0"/>
              <a:t>Numbers in red refer to the sleep deprived group, numbers in black refer to non-sleep deprived group.</a:t>
            </a:r>
            <a:endParaRPr lang="en-US" sz="1600" dirty="0"/>
          </a:p>
        </p:txBody>
      </p:sp>
      <p:sp>
        <p:nvSpPr>
          <p:cNvPr id="33" name="TextBox 32"/>
          <p:cNvSpPr txBox="1"/>
          <p:nvPr/>
        </p:nvSpPr>
        <p:spPr>
          <a:xfrm>
            <a:off x="35814000" y="30251400"/>
            <a:ext cx="5486400" cy="830997"/>
          </a:xfrm>
          <a:prstGeom prst="rect">
            <a:avLst/>
          </a:prstGeom>
          <a:solidFill>
            <a:schemeClr val="accent2">
              <a:lumMod val="75000"/>
            </a:schemeClr>
          </a:solidFill>
        </p:spPr>
        <p:txBody>
          <a:bodyPr wrap="square" rtlCol="0">
            <a:spAutoFit/>
          </a:bodyPr>
          <a:lstStyle/>
          <a:p>
            <a:pPr algn="ctr"/>
            <a:r>
              <a:rPr lang="en-US" sz="2400" dirty="0" smtClean="0"/>
              <a:t>Research Supervisor</a:t>
            </a:r>
          </a:p>
          <a:p>
            <a:pPr algn="ctr"/>
            <a:r>
              <a:rPr lang="en-US" sz="2400" dirty="0" smtClean="0"/>
              <a:t>Dominique </a:t>
            </a:r>
            <a:r>
              <a:rPr lang="en-US" sz="2400" dirty="0" err="1" smtClean="0"/>
              <a:t>Treboux</a:t>
            </a:r>
            <a:r>
              <a:rPr lang="en-US" sz="2400" dirty="0" smtClean="0"/>
              <a:t>, Ph.D.</a:t>
            </a:r>
            <a:endParaRPr lang="en-US" sz="2400" dirty="0"/>
          </a:p>
        </p:txBody>
      </p:sp>
      <p:sp>
        <p:nvSpPr>
          <p:cNvPr id="34" name="TextBox 33"/>
          <p:cNvSpPr txBox="1"/>
          <p:nvPr/>
        </p:nvSpPr>
        <p:spPr>
          <a:xfrm>
            <a:off x="30784800" y="25908001"/>
            <a:ext cx="11506200" cy="3046988"/>
          </a:xfrm>
          <a:prstGeom prst="rect">
            <a:avLst/>
          </a:prstGeom>
          <a:noFill/>
        </p:spPr>
        <p:txBody>
          <a:bodyPr wrap="square" rtlCol="0">
            <a:spAutoFit/>
          </a:bodyPr>
          <a:lstStyle/>
          <a:p>
            <a:pPr algn="ctr"/>
            <a:r>
              <a:rPr lang="en-US" sz="1600" dirty="0" smtClean="0"/>
              <a:t>Selected References</a:t>
            </a:r>
          </a:p>
          <a:p>
            <a:pPr>
              <a:buFont typeface="Arial" pitchFamily="34" charset="0"/>
              <a:buChar char="•"/>
            </a:pPr>
            <a:r>
              <a:rPr lang="en-US" sz="1600" dirty="0" smtClean="0"/>
              <a:t>Banks, S., &amp; </a:t>
            </a:r>
            <a:r>
              <a:rPr lang="en-US" sz="1600" dirty="0" err="1" smtClean="0"/>
              <a:t>Dinges</a:t>
            </a:r>
            <a:r>
              <a:rPr lang="en-US" sz="1600" dirty="0" smtClean="0"/>
              <a:t>, D. F. (2007). Behavioral and physiological consequences of sleep 	restriction. </a:t>
            </a:r>
            <a:r>
              <a:rPr lang="en-US" sz="1600" i="1" dirty="0" smtClean="0"/>
              <a:t>Journal of Clinical Sleep Medicine, 3, </a:t>
            </a:r>
            <a:r>
              <a:rPr lang="en-US" sz="1600" dirty="0" smtClean="0"/>
              <a:t>519-528</a:t>
            </a:r>
          </a:p>
          <a:p>
            <a:pPr>
              <a:buFont typeface="Arial" pitchFamily="34" charset="0"/>
              <a:buChar char="•"/>
            </a:pPr>
            <a:r>
              <a:rPr lang="en-US" sz="1600" dirty="0" err="1" smtClean="0"/>
              <a:t>Dinges</a:t>
            </a:r>
            <a:r>
              <a:rPr lang="en-US" sz="1600" dirty="0" smtClean="0"/>
              <a:t>, D. F., </a:t>
            </a:r>
            <a:r>
              <a:rPr lang="en-US" sz="1600" dirty="0" err="1" smtClean="0"/>
              <a:t>Dorrian</a:t>
            </a:r>
            <a:r>
              <a:rPr lang="en-US" sz="1600" dirty="0" smtClean="0"/>
              <a:t>, J., &amp; Rodgers, N. L. (2003). Sleep, waking, and neurobehavioral performance. </a:t>
            </a:r>
            <a:r>
              <a:rPr lang="en-US" sz="1600" i="1" dirty="0" smtClean="0"/>
              <a:t>Frontiers in Bioscience, 8, </a:t>
            </a:r>
            <a:r>
              <a:rPr lang="en-US" sz="1600" dirty="0" smtClean="0"/>
              <a:t>1056-1067.   </a:t>
            </a:r>
          </a:p>
          <a:p>
            <a:pPr>
              <a:buFont typeface="Arial" pitchFamily="34" charset="0"/>
              <a:buChar char="•"/>
            </a:pPr>
            <a:r>
              <a:rPr lang="en-US" sz="1600" dirty="0" err="1" smtClean="0"/>
              <a:t>Dinges</a:t>
            </a:r>
            <a:r>
              <a:rPr lang="en-US" sz="1600" dirty="0" smtClean="0"/>
              <a:t>, D. F., Rodgers, N. L., &amp; Van </a:t>
            </a:r>
            <a:r>
              <a:rPr lang="en-US" sz="1600" dirty="0" err="1" smtClean="0"/>
              <a:t>Dongen</a:t>
            </a:r>
            <a:r>
              <a:rPr lang="en-US" sz="1600" dirty="0" smtClean="0"/>
              <a:t>, H. A. (2003). Sleep debt: theoretical and empirical issues. </a:t>
            </a:r>
            <a:r>
              <a:rPr lang="en-US" sz="1600" i="1" dirty="0" smtClean="0"/>
              <a:t>Sleep and Biological Rhythms, 1, </a:t>
            </a:r>
            <a:r>
              <a:rPr lang="en-US" sz="1600" dirty="0" smtClean="0"/>
              <a:t>5-13</a:t>
            </a:r>
          </a:p>
          <a:p>
            <a:pPr>
              <a:buFont typeface="Arial" pitchFamily="34" charset="0"/>
              <a:buChar char="•"/>
            </a:pPr>
            <a:r>
              <a:rPr lang="en-US" sz="1600" dirty="0" err="1" smtClean="0"/>
              <a:t>Dinges</a:t>
            </a:r>
            <a:r>
              <a:rPr lang="en-US" sz="1600" dirty="0" smtClean="0"/>
              <a:t>, D. F., </a:t>
            </a:r>
            <a:r>
              <a:rPr lang="en-US" sz="1600" dirty="0" err="1" smtClean="0"/>
              <a:t>Maislin</a:t>
            </a:r>
            <a:r>
              <a:rPr lang="en-US" sz="1600" dirty="0" smtClean="0"/>
              <a:t>, G., </a:t>
            </a:r>
            <a:r>
              <a:rPr lang="en-US" sz="1600" dirty="0" err="1" smtClean="0"/>
              <a:t>Mullington</a:t>
            </a:r>
            <a:r>
              <a:rPr lang="en-US" sz="1600" dirty="0" smtClean="0"/>
              <a:t>, J. M., Van </a:t>
            </a:r>
            <a:r>
              <a:rPr lang="en-US" sz="1600" dirty="0" err="1" smtClean="0"/>
              <a:t>Dongen</a:t>
            </a:r>
            <a:r>
              <a:rPr lang="en-US" sz="1600" dirty="0" smtClean="0"/>
              <a:t>, H. A. (2003). The cumulative cost of additional wakefulness: dose-response effect on neurobehavioral functions and sleep physiology from chronic sleep restriction and total sleep deprivation. </a:t>
            </a:r>
            <a:r>
              <a:rPr lang="en-US" sz="1600" i="1" dirty="0" smtClean="0"/>
              <a:t>Sleep, 26, </a:t>
            </a:r>
            <a:r>
              <a:rPr lang="en-US" sz="1600" dirty="0" smtClean="0"/>
              <a:t>117-126</a:t>
            </a:r>
          </a:p>
          <a:p>
            <a:pPr>
              <a:buFont typeface="Arial" pitchFamily="34" charset="0"/>
              <a:buChar char="•"/>
            </a:pPr>
            <a:r>
              <a:rPr lang="en-US" sz="1600" dirty="0" smtClean="0"/>
              <a:t>Mueller, S. T. (2009). PEBL: The psychology experiment building language (Version 0.10) [Computer experiment programming language]. Retrieved Nov. 2009 from http://pebl.sourceforge.net. </a:t>
            </a:r>
          </a:p>
        </p:txBody>
      </p:sp>
      <p:sp>
        <p:nvSpPr>
          <p:cNvPr id="27" name="TextBox 26"/>
          <p:cNvSpPr txBox="1"/>
          <p:nvPr/>
        </p:nvSpPr>
        <p:spPr>
          <a:xfrm>
            <a:off x="16916400" y="4800600"/>
            <a:ext cx="11963400" cy="1846659"/>
          </a:xfrm>
          <a:prstGeom prst="rect">
            <a:avLst/>
          </a:prstGeom>
          <a:noFill/>
        </p:spPr>
        <p:txBody>
          <a:bodyPr wrap="square" rtlCol="0">
            <a:spAutoFit/>
          </a:bodyPr>
          <a:lstStyle/>
          <a:p>
            <a:pPr algn="ctr">
              <a:spcBef>
                <a:spcPct val="50000"/>
              </a:spcBef>
            </a:pPr>
            <a:r>
              <a:rPr lang="en-US" altLang="zh-CN" sz="2400" b="1" dirty="0" smtClean="0"/>
              <a:t>Procedure</a:t>
            </a:r>
          </a:p>
          <a:p>
            <a:pPr>
              <a:spcBef>
                <a:spcPct val="50000"/>
              </a:spcBef>
            </a:pPr>
            <a:r>
              <a:rPr lang="en-US" altLang="zh-CN" sz="2000" b="1" dirty="0" smtClean="0"/>
              <a:t>	</a:t>
            </a:r>
            <a:r>
              <a:rPr lang="en-US" altLang="zh-CN" sz="2000" dirty="0" smtClean="0"/>
              <a:t>Ethical procedures followed APA recommendations.  Participants completed the demographic form along with the sleep log one week prior to taking a cognitive assessment battery.  During a single session, participants completed the Stanford Sleepiness Scale, the PEBL Psychomotor Vigilance Test, and the PEBL Digit Span.  </a:t>
            </a:r>
            <a:endParaRPr lang="en-US" sz="2000" b="1" dirty="0" smtClean="0"/>
          </a:p>
        </p:txBody>
      </p:sp>
      <p:pic>
        <p:nvPicPr>
          <p:cNvPr id="26" name="Picture 25" descr="PSI_SJC_logo3.jpg"/>
          <p:cNvPicPr>
            <a:picLocks noChangeAspect="1"/>
          </p:cNvPicPr>
          <p:nvPr/>
        </p:nvPicPr>
        <p:blipFill>
          <a:blip r:embed="rId4" cstate="print"/>
          <a:stretch>
            <a:fillRect/>
          </a:stretch>
        </p:blipFill>
        <p:spPr>
          <a:xfrm>
            <a:off x="4876800" y="381000"/>
            <a:ext cx="2889504" cy="288950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1055</TotalTime>
  <Words>954</Words>
  <Application>Microsoft Office PowerPoint</Application>
  <PresentationFormat>Custom</PresentationFormat>
  <Paragraphs>318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Adjacency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Windows User</cp:lastModifiedBy>
  <cp:revision>152</cp:revision>
  <dcterms:created xsi:type="dcterms:W3CDTF">2010-04-16T17:50:59Z</dcterms:created>
  <dcterms:modified xsi:type="dcterms:W3CDTF">2013-02-01T19:07:41Z</dcterms:modified>
</cp:coreProperties>
</file>